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8"/>
  </p:handoutMasterIdLst>
  <p:sldIdLst>
    <p:sldId id="257" r:id="rId3"/>
    <p:sldId id="1143" r:id="rId5"/>
    <p:sldId id="1237" r:id="rId6"/>
    <p:sldId id="1238" r:id="rId7"/>
    <p:sldId id="1239" r:id="rId8"/>
    <p:sldId id="1240" r:id="rId9"/>
    <p:sldId id="1279" r:id="rId10"/>
    <p:sldId id="1278" r:id="rId11"/>
    <p:sldId id="1242" r:id="rId12"/>
    <p:sldId id="519" r:id="rId13"/>
    <p:sldId id="704" r:id="rId14"/>
    <p:sldId id="1091" r:id="rId15"/>
    <p:sldId id="706" r:id="rId16"/>
    <p:sldId id="1088" r:id="rId17"/>
    <p:sldId id="908" r:id="rId18"/>
    <p:sldId id="1087" r:id="rId19"/>
    <p:sldId id="758" r:id="rId20"/>
    <p:sldId id="759" r:id="rId21"/>
    <p:sldId id="1243" r:id="rId22"/>
    <p:sldId id="1089" r:id="rId23"/>
    <p:sldId id="943" r:id="rId24"/>
    <p:sldId id="944" r:id="rId25"/>
    <p:sldId id="1053" r:id="rId26"/>
    <p:sldId id="945" r:id="rId27"/>
    <p:sldId id="946" r:id="rId28"/>
    <p:sldId id="947" r:id="rId29"/>
    <p:sldId id="948" r:id="rId30"/>
    <p:sldId id="949" r:id="rId31"/>
    <p:sldId id="950" r:id="rId32"/>
    <p:sldId id="951" r:id="rId33"/>
    <p:sldId id="952" r:id="rId34"/>
    <p:sldId id="953" r:id="rId35"/>
    <p:sldId id="1316" r:id="rId36"/>
    <p:sldId id="954" r:id="rId37"/>
    <p:sldId id="955" r:id="rId38"/>
    <p:sldId id="1198" r:id="rId39"/>
    <p:sldId id="1244" r:id="rId40"/>
    <p:sldId id="958" r:id="rId41"/>
    <p:sldId id="831" r:id="rId42"/>
    <p:sldId id="828" r:id="rId43"/>
    <p:sldId id="1232" r:id="rId44"/>
    <p:sldId id="829" r:id="rId45"/>
    <p:sldId id="884" r:id="rId46"/>
    <p:sldId id="434" r:id="rId47"/>
  </p:sldIdLst>
  <p:sldSz cx="12192000" cy="6858000"/>
  <p:notesSz cx="7099300" cy="10234295"/>
  <p:custDataLst>
    <p:tags r:id="rId53"/>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RY" initials="L" lastIdx="1" clrIdx="0"/>
  <p:cmAuthor id="2" name="代理业务部 小程" initials="代理业务部"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0606"/>
    <a:srgbClr val="D22C2C"/>
    <a:srgbClr val="ECECEC"/>
    <a:srgbClr val="717171"/>
    <a:srgbClr val="888888"/>
    <a:srgbClr val="FCE3DB"/>
    <a:srgbClr val="E37979"/>
    <a:srgbClr val="B33333"/>
    <a:srgbClr val="F2F2F2"/>
    <a:srgbClr val="890E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6301" autoAdjust="0"/>
  </p:normalViewPr>
  <p:slideViewPr>
    <p:cSldViewPr snapToGrid="0">
      <p:cViewPr varScale="1">
        <p:scale>
          <a:sx n="89" d="100"/>
          <a:sy n="89" d="100"/>
        </p:scale>
        <p:origin x="68" y="292"/>
      </p:cViewPr>
      <p:guideLst>
        <p:guide orient="horz" pos="1532"/>
        <p:guide pos="3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52"/>
    </p:cViewPr>
  </p:sorterViewPr>
  <p:notesViewPr>
    <p:cSldViewPr snapToGrid="0">
      <p:cViewPr varScale="1">
        <p:scale>
          <a:sx n="65" d="100"/>
          <a:sy n="65" d="100"/>
        </p:scale>
        <p:origin x="2224" y="64"/>
      </p:cViewPr>
      <p:guideLst>
        <p:guide orient="horz" pos="3043"/>
        <p:guide pos="220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2.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3076288" cy="511492"/>
          </a:xfrm>
          <a:prstGeom prst="rect">
            <a:avLst/>
          </a:prstGeom>
        </p:spPr>
        <p:txBody>
          <a:bodyPr vert="horz" lIns="94768" tIns="47384" rIns="94768" bIns="47384"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4020743" y="1"/>
            <a:ext cx="3077423" cy="511492"/>
          </a:xfrm>
          <a:prstGeom prst="rect">
            <a:avLst/>
          </a:prstGeom>
        </p:spPr>
        <p:txBody>
          <a:bodyPr vert="horz" lIns="94768" tIns="47384" rIns="94768" bIns="47384" rtlCol="0"/>
          <a:lstStyle>
            <a:lvl1pPr algn="r">
              <a:defRPr sz="1200">
                <a:latin typeface="Arial" panose="020B0604020202020204" pitchFamily="34" charset="0"/>
                <a:ea typeface="宋体" panose="02010600030101010101" pitchFamily="2" charset="-122"/>
              </a:defRPr>
            </a:lvl1pPr>
          </a:lstStyle>
          <a:p>
            <a:pPr>
              <a:defRPr/>
            </a:pPr>
            <a:fld id="{F62FA965-377B-46B9-87FF-FD18FC7A2CC9}" type="datetimeFigureOut">
              <a:rPr lang="zh-CN" altLang="en-US"/>
            </a:fld>
            <a:endParaRPr lang="zh-CN" altLang="en-US"/>
          </a:p>
        </p:txBody>
      </p:sp>
      <p:sp>
        <p:nvSpPr>
          <p:cNvPr id="4" name="页脚占位符 3"/>
          <p:cNvSpPr>
            <a:spLocks noGrp="1"/>
          </p:cNvSpPr>
          <p:nvPr>
            <p:ph type="ftr" sz="quarter" idx="2"/>
          </p:nvPr>
        </p:nvSpPr>
        <p:spPr>
          <a:xfrm>
            <a:off x="2" y="9720733"/>
            <a:ext cx="3076288" cy="511492"/>
          </a:xfrm>
          <a:prstGeom prst="rect">
            <a:avLst/>
          </a:prstGeom>
        </p:spPr>
        <p:txBody>
          <a:bodyPr vert="horz" lIns="94768" tIns="47384" rIns="94768" bIns="47384"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4020743" y="9720733"/>
            <a:ext cx="3077423" cy="511492"/>
          </a:xfrm>
          <a:prstGeom prst="rect">
            <a:avLst/>
          </a:prstGeom>
        </p:spPr>
        <p:txBody>
          <a:bodyPr vert="horz" lIns="94768" tIns="47384" rIns="94768" bIns="47384" rtlCol="0" anchor="b"/>
          <a:lstStyle>
            <a:lvl1pPr algn="r">
              <a:defRPr sz="1200">
                <a:latin typeface="Arial" panose="020B0604020202020204" pitchFamily="34" charset="0"/>
                <a:ea typeface="宋体" panose="02010600030101010101" pitchFamily="2" charset="-122"/>
              </a:defRPr>
            </a:lvl1pPr>
          </a:lstStyle>
          <a:p>
            <a:pPr>
              <a:defRPr/>
            </a:pPr>
            <a:fld id="{6E138B0B-103B-4DFD-869F-C152A526770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3076288" cy="511492"/>
          </a:xfrm>
          <a:prstGeom prst="rect">
            <a:avLst/>
          </a:prstGeom>
        </p:spPr>
        <p:txBody>
          <a:bodyPr vert="horz" lIns="94768" tIns="47384" rIns="94768" bIns="47384"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4020743" y="1"/>
            <a:ext cx="3077423" cy="511492"/>
          </a:xfrm>
          <a:prstGeom prst="rect">
            <a:avLst/>
          </a:prstGeom>
        </p:spPr>
        <p:txBody>
          <a:bodyPr vert="horz" lIns="94768" tIns="47384" rIns="94768" bIns="47384" rtlCol="0"/>
          <a:lstStyle>
            <a:lvl1pPr algn="r" fontAlgn="auto">
              <a:spcBef>
                <a:spcPts val="0"/>
              </a:spcBef>
              <a:spcAft>
                <a:spcPts val="0"/>
              </a:spcAft>
              <a:defRPr sz="1200">
                <a:latin typeface="+mn-lt"/>
                <a:ea typeface="+mn-ea"/>
              </a:defRPr>
            </a:lvl1pPr>
          </a:lstStyle>
          <a:p>
            <a:pPr>
              <a:defRPr/>
            </a:pPr>
            <a:fld id="{2BF6CEE0-ECD6-4E96-9E29-76764558F7E2}" type="datetimeFigureOut">
              <a:rPr lang="zh-CN" altLang="en-US"/>
            </a:fld>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768" tIns="47384" rIns="94768" bIns="47384" rtlCol="0" anchor="ctr"/>
          <a:lstStyle/>
          <a:p>
            <a:pPr lvl="0"/>
            <a:endParaRPr lang="zh-CN" altLang="en-US" noProof="0"/>
          </a:p>
        </p:txBody>
      </p:sp>
      <p:sp>
        <p:nvSpPr>
          <p:cNvPr id="5" name="备注占位符 4"/>
          <p:cNvSpPr>
            <a:spLocks noGrp="1"/>
          </p:cNvSpPr>
          <p:nvPr>
            <p:ph type="body" sz="quarter" idx="3"/>
          </p:nvPr>
        </p:nvSpPr>
        <p:spPr>
          <a:xfrm>
            <a:off x="709476" y="4861561"/>
            <a:ext cx="5680349" cy="4605816"/>
          </a:xfrm>
          <a:prstGeom prst="rect">
            <a:avLst/>
          </a:prstGeom>
        </p:spPr>
        <p:txBody>
          <a:bodyPr vert="horz" lIns="94768" tIns="47384" rIns="94768" bIns="47384"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2" y="9720733"/>
            <a:ext cx="3076288" cy="511492"/>
          </a:xfrm>
          <a:prstGeom prst="rect">
            <a:avLst/>
          </a:prstGeom>
        </p:spPr>
        <p:txBody>
          <a:bodyPr vert="horz" lIns="94768" tIns="47384" rIns="94768" bIns="47384"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0743" y="9720733"/>
            <a:ext cx="3077423" cy="511492"/>
          </a:xfrm>
          <a:prstGeom prst="rect">
            <a:avLst/>
          </a:prstGeom>
        </p:spPr>
        <p:txBody>
          <a:bodyPr vert="horz" lIns="94768" tIns="47384" rIns="94768" bIns="47384" rtlCol="0" anchor="b"/>
          <a:lstStyle>
            <a:lvl1pPr algn="r" fontAlgn="auto">
              <a:spcBef>
                <a:spcPts val="0"/>
              </a:spcBef>
              <a:spcAft>
                <a:spcPts val="0"/>
              </a:spcAft>
              <a:defRPr sz="1200">
                <a:latin typeface="+mn-lt"/>
                <a:ea typeface="+mn-ea"/>
              </a:defRPr>
            </a:lvl1pPr>
          </a:lstStyle>
          <a:p>
            <a:pPr>
              <a:defRPr/>
            </a:pPr>
            <a:fld id="{980EB660-39DC-427B-B1E7-2FF5617C95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139700" y="768350"/>
            <a:ext cx="6819900" cy="3836988"/>
          </a:xfrm>
          <a:noFill/>
          <a:ln>
            <a:solidFill>
              <a:srgbClr val="000000"/>
            </a:solidFill>
            <a:miter lim="800000"/>
          </a:ln>
        </p:spPr>
      </p:sp>
      <p:sp>
        <p:nvSpPr>
          <p:cNvPr id="1843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4820"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ECE956F-7F5F-4EB6-90F1-4C003CC86B2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0EB660-39DC-427B-B1E7-2FF5617C95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红-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446520"/>
          </a:xfrm>
          <a:prstGeom prst="rect">
            <a:avLst/>
          </a:prstGeom>
        </p:spPr>
      </p:pic>
      <p:grpSp>
        <p:nvGrpSpPr>
          <p:cNvPr id="9" name="组合 8"/>
          <p:cNvGrpSpPr/>
          <p:nvPr userDrawn="1"/>
        </p:nvGrpSpPr>
        <p:grpSpPr>
          <a:xfrm>
            <a:off x="-1464161" y="3267942"/>
            <a:ext cx="6005349" cy="4502392"/>
            <a:chOff x="2036763" y="-752475"/>
            <a:chExt cx="4411662" cy="4410075"/>
          </a:xfrm>
          <a:solidFill>
            <a:srgbClr val="FFC000">
              <a:alpha val="15000"/>
            </a:srgbClr>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红-内页版式1">
    <p:spTree>
      <p:nvGrpSpPr>
        <p:cNvPr id="1" name=""/>
        <p:cNvGrpSpPr/>
        <p:nvPr/>
      </p:nvGrpSpPr>
      <p:grpSpPr>
        <a:xfrm>
          <a:off x="0" y="0"/>
          <a:ext cx="0" cy="0"/>
          <a:chOff x="0" y="0"/>
          <a:chExt cx="0" cy="0"/>
        </a:xfrm>
      </p:grpSpPr>
      <p:sp>
        <p:nvSpPr>
          <p:cNvPr id="7" name="矩形 6"/>
          <p:cNvSpPr/>
          <p:nvPr userDrawn="1"/>
        </p:nvSpPr>
        <p:spPr>
          <a:xfrm flipV="1">
            <a:off x="1"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1"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7" name="组合 16"/>
          <p:cNvGrpSpPr/>
          <p:nvPr userDrawn="1"/>
        </p:nvGrpSpPr>
        <p:grpSpPr>
          <a:xfrm>
            <a:off x="11052960" y="161886"/>
            <a:ext cx="748897" cy="561471"/>
            <a:chOff x="2036763" y="-752475"/>
            <a:chExt cx="4411662" cy="4410075"/>
          </a:xfrm>
          <a:solidFill>
            <a:srgbClr val="C00000"/>
          </a:solidFill>
        </p:grpSpPr>
        <p:sp>
          <p:nvSpPr>
            <p:cNvPr id="1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红-内页版式1">
    <p:spTree>
      <p:nvGrpSpPr>
        <p:cNvPr id="1" name=""/>
        <p:cNvGrpSpPr/>
        <p:nvPr/>
      </p:nvGrpSpPr>
      <p:grpSpPr>
        <a:xfrm>
          <a:off x="0" y="0"/>
          <a:ext cx="0" cy="0"/>
          <a:chOff x="0" y="0"/>
          <a:chExt cx="0" cy="0"/>
        </a:xfrm>
      </p:grpSpPr>
      <p:sp>
        <p:nvSpPr>
          <p:cNvPr id="7" name="矩形 6"/>
          <p:cNvSpPr/>
          <p:nvPr userDrawn="1"/>
        </p:nvSpPr>
        <p:spPr>
          <a:xfrm flipV="1">
            <a:off x="1"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1"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7" name="组合 16"/>
          <p:cNvGrpSpPr/>
          <p:nvPr userDrawn="1"/>
        </p:nvGrpSpPr>
        <p:grpSpPr>
          <a:xfrm>
            <a:off x="11052960" y="161886"/>
            <a:ext cx="748897" cy="561471"/>
            <a:chOff x="2036763" y="-752475"/>
            <a:chExt cx="4411662" cy="4410075"/>
          </a:xfrm>
          <a:solidFill>
            <a:srgbClr val="C00000"/>
          </a:solidFill>
        </p:grpSpPr>
        <p:sp>
          <p:nvSpPr>
            <p:cNvPr id="1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4" name="组合 13"/>
          <p:cNvGrpSpPr/>
          <p:nvPr userDrawn="1"/>
        </p:nvGrpSpPr>
        <p:grpSpPr>
          <a:xfrm>
            <a:off x="11052960" y="161886"/>
            <a:ext cx="748897" cy="561471"/>
            <a:chOff x="2036763" y="-752475"/>
            <a:chExt cx="4411662" cy="4410075"/>
          </a:xfrm>
          <a:solidFill>
            <a:srgbClr val="C00000"/>
          </a:solidFill>
        </p:grpSpPr>
        <p:sp>
          <p:nvSpPr>
            <p:cNvPr id="15"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_红-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 y="0"/>
            <a:ext cx="12815475" cy="6858000"/>
          </a:xfrm>
          <a:prstGeom prst="rect">
            <a:avLst/>
          </a:prstGeom>
        </p:spPr>
      </p:pic>
      <p:grpSp>
        <p:nvGrpSpPr>
          <p:cNvPr id="29" name="组合 28"/>
          <p:cNvGrpSpPr/>
          <p:nvPr userDrawn="1"/>
        </p:nvGrpSpPr>
        <p:grpSpPr>
          <a:xfrm>
            <a:off x="-312712" y="2636912"/>
            <a:ext cx="4504012" cy="4502392"/>
            <a:chOff x="2036763" y="-752475"/>
            <a:chExt cx="4411662" cy="4410075"/>
          </a:xfrm>
          <a:solidFill>
            <a:srgbClr val="FFC000">
              <a:alpha val="15000"/>
            </a:srgbClr>
          </a:solidFill>
        </p:grpSpPr>
        <p:sp>
          <p:nvSpPr>
            <p:cNvPr id="23"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_红-内页版式1">
    <p:spTree>
      <p:nvGrpSpPr>
        <p:cNvPr id="1" name=""/>
        <p:cNvGrpSpPr/>
        <p:nvPr/>
      </p:nvGrpSpPr>
      <p:grpSpPr>
        <a:xfrm>
          <a:off x="0" y="0"/>
          <a:ext cx="0" cy="0"/>
          <a:chOff x="0" y="0"/>
          <a:chExt cx="0" cy="0"/>
        </a:xfrm>
      </p:grpSpPr>
      <p:sp>
        <p:nvSpPr>
          <p:cNvPr id="7" name="矩形 6"/>
          <p:cNvSpPr/>
          <p:nvPr userDrawn="1"/>
        </p:nvSpPr>
        <p:spPr>
          <a:xfrm flipV="1">
            <a:off x="0" y="822712"/>
            <a:ext cx="12191347" cy="60352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1337721" y="161886"/>
            <a:ext cx="561673" cy="561471"/>
            <a:chOff x="2036763" y="-752475"/>
            <a:chExt cx="4411662" cy="4410075"/>
          </a:xfrm>
          <a:solidFill>
            <a:srgbClr val="C00000"/>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3_红-内页版式1">
    <p:spTree>
      <p:nvGrpSpPr>
        <p:cNvPr id="1" name=""/>
        <p:cNvGrpSpPr/>
        <p:nvPr/>
      </p:nvGrpSpPr>
      <p:grpSpPr>
        <a:xfrm>
          <a:off x="0" y="0"/>
          <a:ext cx="0" cy="0"/>
          <a:chOff x="0" y="0"/>
          <a:chExt cx="0" cy="0"/>
        </a:xfrm>
      </p:grpSpPr>
      <p:sp>
        <p:nvSpPr>
          <p:cNvPr id="7" name="矩形 6"/>
          <p:cNvSpPr/>
          <p:nvPr userDrawn="1"/>
        </p:nvSpPr>
        <p:spPr>
          <a:xfrm rot="10800000" flipV="1">
            <a:off x="-1" y="822712"/>
            <a:ext cx="12191347" cy="6035288"/>
          </a:xfrm>
          <a:prstGeom prst="rect">
            <a:avLst/>
          </a:prstGeom>
          <a:blipFill>
            <a:blip r:embed="rId2"/>
            <a:stretch>
              <a:fillRect t="-17407" b="-17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822712"/>
            <a:ext cx="12191347"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1337721" y="161886"/>
            <a:ext cx="561673" cy="561471"/>
            <a:chOff x="2036763" y="-752475"/>
            <a:chExt cx="4411662" cy="4410075"/>
          </a:xfrm>
          <a:solidFill>
            <a:srgbClr val="C00000"/>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矩形 15"/>
          <p:cNvSpPr/>
          <p:nvPr userDrawn="1"/>
        </p:nvSpPr>
        <p:spPr>
          <a:xfrm flipV="1">
            <a:off x="0" y="822712"/>
            <a:ext cx="12191347" cy="6035288"/>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红-内页版式2">
    <p:spTree>
      <p:nvGrpSpPr>
        <p:cNvPr id="1" name=""/>
        <p:cNvGrpSpPr/>
        <p:nvPr/>
      </p:nvGrpSpPr>
      <p:grpSpPr>
        <a:xfrm>
          <a:off x="0" y="0"/>
          <a:ext cx="0" cy="0"/>
          <a:chOff x="0" y="0"/>
          <a:chExt cx="0" cy="0"/>
        </a:xfrm>
      </p:grpSpPr>
      <p:sp>
        <p:nvSpPr>
          <p:cNvPr id="6" name="矩形 5"/>
          <p:cNvSpPr/>
          <p:nvPr userDrawn="1"/>
        </p:nvSpPr>
        <p:spPr>
          <a:xfrm>
            <a:off x="0" y="2"/>
            <a:ext cx="12192000" cy="809625"/>
          </a:xfrm>
          <a:prstGeom prst="rect">
            <a:avLst/>
          </a:prstGeom>
          <a:gradFill flip="none" rotWithShape="1">
            <a:gsLst>
              <a:gs pos="0">
                <a:srgbClr val="C00000">
                  <a:lumMod val="48000"/>
                </a:srgbClr>
              </a:gs>
              <a:gs pos="100000">
                <a:srgbClr val="BD2B03"/>
              </a:gs>
              <a:gs pos="51000">
                <a:srgbClr val="C0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0" y="762203"/>
            <a:ext cx="10439400" cy="0"/>
          </a:xfrm>
          <a:prstGeom prst="line">
            <a:avLst/>
          </a:prstGeom>
          <a:ln>
            <a:gradFill flip="none" rotWithShape="1">
              <a:gsLst>
                <a:gs pos="7600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25" name="组合 24"/>
          <p:cNvGrpSpPr/>
          <p:nvPr userDrawn="1"/>
        </p:nvGrpSpPr>
        <p:grpSpPr>
          <a:xfrm>
            <a:off x="11337721" y="161886"/>
            <a:ext cx="561673" cy="561471"/>
            <a:chOff x="2036763" y="-752475"/>
            <a:chExt cx="4411662" cy="4410075"/>
          </a:xfrm>
          <a:solidFill>
            <a:schemeClr val="bg1"/>
          </a:solidFill>
        </p:grpSpPr>
        <p:sp>
          <p:nvSpPr>
            <p:cNvPr id="26"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7" name="组合 6"/>
          <p:cNvGrpSpPr/>
          <p:nvPr userDrawn="1"/>
        </p:nvGrpSpPr>
        <p:grpSpPr>
          <a:xfrm>
            <a:off x="11337721" y="161886"/>
            <a:ext cx="561673" cy="561471"/>
            <a:chOff x="2036763" y="-752475"/>
            <a:chExt cx="4411662" cy="4410075"/>
          </a:xfrm>
          <a:solidFill>
            <a:srgbClr val="C00000"/>
          </a:solidFill>
        </p:grpSpPr>
        <p:sp>
          <p:nvSpPr>
            <p:cNvPr id="8"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红-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B9C2E3-AFCA-478E-965B-BCB6B2C94C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156E37-25F9-48DB-B4D8-5875A04DC0B5}" type="slidenum">
              <a:rPr lang="zh-CN" altLang="en-US" smtClean="0"/>
            </a:fld>
            <a:endParaRPr lang="zh-CN" altLang="en-US"/>
          </a:p>
        </p:txBody>
      </p:sp>
      <p:grpSp>
        <p:nvGrpSpPr>
          <p:cNvPr id="14" name="组合 13"/>
          <p:cNvGrpSpPr/>
          <p:nvPr userDrawn="1"/>
        </p:nvGrpSpPr>
        <p:grpSpPr>
          <a:xfrm>
            <a:off x="11052960" y="161886"/>
            <a:ext cx="748897" cy="561471"/>
            <a:chOff x="2036763" y="-752475"/>
            <a:chExt cx="4411662" cy="4410075"/>
          </a:xfrm>
          <a:solidFill>
            <a:srgbClr val="C00000"/>
          </a:solidFill>
        </p:grpSpPr>
        <p:sp>
          <p:nvSpPr>
            <p:cNvPr id="15"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9C2E3-AFCA-478E-965B-BCB6B2C94CEA}" type="datetimeFigureOut">
              <a:rPr lang="zh-CN" altLang="en-US" smtClean="0"/>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56E37-25F9-48DB-B4D8-5875A04DC0B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43.png"/><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5.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6.xml"/><Relationship Id="rId2" Type="http://schemas.openxmlformats.org/officeDocument/2006/relationships/tags" Target="../tags/tag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标题 5"/>
          <p:cNvSpPr>
            <a:spLocks noGrp="1"/>
          </p:cNvSpPr>
          <p:nvPr>
            <p:ph type="ctrTitle" idx="4294967295"/>
          </p:nvPr>
        </p:nvSpPr>
        <p:spPr>
          <a:xfrm>
            <a:off x="342900" y="2258963"/>
            <a:ext cx="11506200" cy="913907"/>
          </a:xfrm>
        </p:spPr>
        <p:txBody>
          <a:bodyPr vert="horz" lIns="91440" tIns="45720" rIns="91440" bIns="45720" rtlCol="0" anchor="ctr" anchorCtr="0">
            <a:noAutofit/>
          </a:bodyPr>
          <a:lstStyle/>
          <a:p>
            <a:pPr algn="ctr">
              <a:lnSpc>
                <a:spcPct val="150000"/>
              </a:lnSpc>
            </a:pPr>
            <a:r>
              <a:rPr lang="zh-CN" altLang="en-US" sz="5400" b="1" dirty="0">
                <a:solidFill>
                  <a:schemeClr val="bg1"/>
                </a:solidFill>
                <a:latin typeface="微软雅黑" panose="020B0503020204020204" pitchFamily="34" charset="-122"/>
                <a:ea typeface="微软雅黑" panose="020B0503020204020204" pitchFamily="34" charset="-122"/>
                <a:sym typeface="+mn-lt"/>
              </a:rPr>
              <a:t>司库资金结算系统</a:t>
            </a:r>
            <a:r>
              <a:rPr lang="zh-CN" altLang="en-US" sz="5400" b="1" dirty="0">
                <a:solidFill>
                  <a:schemeClr val="bg1"/>
                </a:solidFill>
                <a:latin typeface="微软雅黑" panose="020B0503020204020204" pitchFamily="34" charset="-122"/>
                <a:ea typeface="微软雅黑" panose="020B0503020204020204" pitchFamily="34" charset="-122"/>
                <a:sym typeface="+mn-lt"/>
              </a:rPr>
              <a:t>流贷支付管理</a:t>
            </a:r>
            <a:br>
              <a:rPr lang="en-US" altLang="zh-CN" sz="5400" b="1" dirty="0">
                <a:solidFill>
                  <a:schemeClr val="bg1"/>
                </a:solidFill>
                <a:latin typeface="微软雅黑" panose="020B0503020204020204" pitchFamily="34" charset="-122"/>
                <a:ea typeface="微软雅黑" panose="020B0503020204020204" pitchFamily="34" charset="-122"/>
                <a:sym typeface="+mn-lt"/>
              </a:rPr>
            </a:br>
            <a:r>
              <a:rPr lang="zh-CN" altLang="en-US" sz="5400" b="1" dirty="0">
                <a:solidFill>
                  <a:schemeClr val="bg1"/>
                </a:solidFill>
                <a:latin typeface="微软雅黑" panose="020B0503020204020204" pitchFamily="34" charset="-122"/>
                <a:ea typeface="微软雅黑" panose="020B0503020204020204" pitchFamily="34" charset="-122"/>
                <a:sym typeface="+mn-lt"/>
              </a:rPr>
              <a:t>操作</a:t>
            </a:r>
            <a:r>
              <a:rPr lang="zh-CN" altLang="en-US" sz="5400" b="1" dirty="0">
                <a:solidFill>
                  <a:schemeClr val="bg1"/>
                </a:solidFill>
                <a:latin typeface="微软雅黑" panose="020B0503020204020204" pitchFamily="34" charset="-122"/>
                <a:ea typeface="微软雅黑" panose="020B0503020204020204" pitchFamily="34" charset="-122"/>
                <a:sym typeface="+mn-lt"/>
              </a:rPr>
              <a:t>培训</a:t>
            </a:r>
            <a:endParaRPr lang="zh-CN" altLang="en-US" sz="5400" b="1" dirty="0">
              <a:solidFill>
                <a:schemeClr val="bg1"/>
              </a:solidFill>
              <a:latin typeface="微软雅黑" panose="020B0503020204020204" pitchFamily="34" charset="-122"/>
              <a:ea typeface="微软雅黑" panose="020B0503020204020204" pitchFamily="34" charset="-122"/>
              <a:sym typeface="+mn-lt"/>
            </a:endParaRPr>
          </a:p>
        </p:txBody>
      </p:sp>
      <p:sp>
        <p:nvSpPr>
          <p:cNvPr id="7" name="副标题 6"/>
          <p:cNvSpPr>
            <a:spLocks noGrp="1"/>
          </p:cNvSpPr>
          <p:nvPr>
            <p:ph type="subTitle" idx="4294967295"/>
          </p:nvPr>
        </p:nvSpPr>
        <p:spPr>
          <a:xfrm>
            <a:off x="1523999" y="5340191"/>
            <a:ext cx="9144000" cy="662151"/>
          </a:xfrm>
        </p:spPr>
        <p:txBody>
          <a:bodyPr vert="horz" lIns="91440" tIns="45720" rIns="91440" bIns="45720" rtlCol="0" anchor="ctr" anchorCtr="0">
            <a:noAutofit/>
          </a:bodyPr>
          <a:lstStyle/>
          <a:p>
            <a:pPr marL="0" indent="0" algn="ctr">
              <a:lnSpc>
                <a:spcPts val="3860"/>
              </a:lnSpc>
              <a:buNone/>
            </a:pPr>
            <a:r>
              <a:rPr lang="en-US" altLang="zh-CN" sz="2000" dirty="0">
                <a:solidFill>
                  <a:schemeClr val="bg1"/>
                </a:solidFill>
                <a:latin typeface="微软雅黑" panose="020B0503020204020204" pitchFamily="34" charset="-122"/>
                <a:ea typeface="微软雅黑" panose="020B0503020204020204" pitchFamily="34" charset="-122"/>
                <a:sym typeface="+mn-lt"/>
              </a:rPr>
              <a:t>2025</a:t>
            </a:r>
            <a:r>
              <a:rPr lang="zh-CN" altLang="en-US" sz="2000" dirty="0">
                <a:solidFill>
                  <a:schemeClr val="bg1"/>
                </a:solidFill>
                <a:latin typeface="微软雅黑" panose="020B0503020204020204" pitchFamily="34" charset="-122"/>
                <a:ea typeface="微软雅黑" panose="020B0503020204020204" pitchFamily="34" charset="-122"/>
                <a:sym typeface="+mn-lt"/>
              </a:rPr>
              <a:t>年</a:t>
            </a:r>
            <a:r>
              <a:rPr lang="en-US" altLang="zh-CN" sz="2000" dirty="0">
                <a:solidFill>
                  <a:schemeClr val="bg1"/>
                </a:solidFill>
                <a:latin typeface="微软雅黑" panose="020B0503020204020204" pitchFamily="34" charset="-122"/>
                <a:ea typeface="微软雅黑" panose="020B0503020204020204" pitchFamily="34" charset="-122"/>
                <a:sym typeface="+mn-lt"/>
              </a:rPr>
              <a:t>10</a:t>
            </a:r>
            <a:r>
              <a:rPr lang="zh-CN" altLang="en-US" sz="2000" dirty="0">
                <a:solidFill>
                  <a:schemeClr val="bg1"/>
                </a:solidFill>
                <a:latin typeface="微软雅黑" panose="020B0503020204020204" pitchFamily="34" charset="-122"/>
                <a:ea typeface="微软雅黑" panose="020B0503020204020204" pitchFamily="34" charset="-122"/>
                <a:sym typeface="+mn-lt"/>
              </a:rPr>
              <a:t>月</a:t>
            </a:r>
            <a:endParaRPr lang="zh-CN" altLang="en-US" sz="2000" dirty="0">
              <a:solidFill>
                <a:schemeClr val="bg1"/>
              </a:solidFill>
              <a:latin typeface="微软雅黑" panose="020B0503020204020204" pitchFamily="34" charset="-122"/>
              <a:ea typeface="微软雅黑" panose="020B0503020204020204" pitchFamily="34" charset="-122"/>
              <a:sym typeface="+mn-lt"/>
            </a:endParaRPr>
          </a:p>
        </p:txBody>
      </p:sp>
      <p:grpSp>
        <p:nvGrpSpPr>
          <p:cNvPr id="12" name="组合 11"/>
          <p:cNvGrpSpPr/>
          <p:nvPr/>
        </p:nvGrpSpPr>
        <p:grpSpPr>
          <a:xfrm>
            <a:off x="-1764704" y="620688"/>
            <a:ext cx="1296144" cy="1800200"/>
            <a:chOff x="-1764704" y="620688"/>
            <a:chExt cx="1296144" cy="1800200"/>
          </a:xfrm>
        </p:grpSpPr>
        <p:sp>
          <p:nvSpPr>
            <p:cNvPr id="8" name="矩形 7"/>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044624" y="1916832"/>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764704" y="1268760"/>
              <a:ext cx="576064" cy="504056"/>
            </a:xfrm>
            <a:prstGeom prst="rect">
              <a:avLst/>
            </a:prstGeom>
            <a:solidFill>
              <a:srgbClr val="CB2D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矩形 1"/>
          <p:cNvSpPr/>
          <p:nvPr/>
        </p:nvSpPr>
        <p:spPr>
          <a:xfrm>
            <a:off x="4928235" y="4551045"/>
            <a:ext cx="2336165" cy="552450"/>
          </a:xfrm>
          <a:prstGeom prst="rect">
            <a:avLst/>
          </a:prstGeom>
        </p:spPr>
        <p:txBody>
          <a:bodyPr vert="horz" lIns="91440" tIns="45720" rIns="91440" bIns="45720" rtlCol="0" anchor="ctr" anchorCtr="0">
            <a:noAutofit/>
          </a:bodyPr>
          <a:lstStyle/>
          <a:p>
            <a:pPr algn="ctr">
              <a:lnSpc>
                <a:spcPts val="3860"/>
              </a:lnSpc>
              <a:spcBef>
                <a:spcPts val="100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sym typeface="+mn-lt"/>
              </a:rPr>
              <a:t>航空工业财务</a:t>
            </a:r>
            <a:endParaRPr lang="zh-CN" altLang="en-US" sz="2400" dirty="0">
              <a:solidFill>
                <a:schemeClr val="bg1"/>
              </a:solidFill>
              <a:latin typeface="微软雅黑" panose="020B0503020204020204" pitchFamily="34" charset="-122"/>
              <a:ea typeface="微软雅黑" panose="020B0503020204020204" pitchFamily="34" charset="-122"/>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59155" y="1005205"/>
            <a:ext cx="2752090"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mn-ea"/>
                <a:sym typeface="+mn-lt"/>
              </a:rPr>
              <a:t>软件环境</a:t>
            </a:r>
            <a:endParaRPr lang="zh-CN" altLang="en-US" sz="28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1084" y="1823938"/>
            <a:ext cx="10793834" cy="175323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操作系统：Windows XP、Windows7、Windows10、Windows11。</a:t>
            </a:r>
            <a:endParaRPr lang="zh-CN" altLang="en-US" sz="2400" dirty="0"/>
          </a:p>
          <a:p>
            <a:r>
              <a:rPr lang="zh-CN" altLang="en-US" sz="2400" dirty="0"/>
              <a:t>浏览器：google、edge、火狐浏览器、360浏览器需要切换到极速模式。</a:t>
            </a:r>
            <a:endParaRPr lang="zh-CN" altLang="en-US" sz="2400" dirty="0"/>
          </a:p>
          <a:p>
            <a:r>
              <a:rPr lang="zh-CN" altLang="en-US" sz="2400" dirty="0"/>
              <a:t>网络：</a:t>
            </a:r>
            <a:r>
              <a:rPr lang="zh-CN" altLang="en-US" sz="2400" dirty="0"/>
              <a:t>商网、互联网</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2752090" cy="521970"/>
          </a:xfrm>
          <a:prstGeom prst="rect">
            <a:avLst/>
          </a:prstGeom>
          <a:noFill/>
        </p:spPr>
        <p:txBody>
          <a:bodyPr wrap="square" rtlCol="0">
            <a:spAutoFit/>
          </a:bodyPr>
          <a:lstStyle/>
          <a:p>
            <a:pPr algn="l"/>
            <a:r>
              <a:rPr lang="zh-CN" altLang="zh-CN" sz="2800" b="1" dirty="0">
                <a:solidFill>
                  <a:schemeClr val="tx1"/>
                </a:solidFill>
                <a:latin typeface="微软雅黑" panose="020B0503020204020204" pitchFamily="34" charset="-122"/>
                <a:ea typeface="微软雅黑" panose="020B0503020204020204" pitchFamily="34" charset="-122"/>
                <a:cs typeface="+mn-ea"/>
                <a:sym typeface="+mn-lt"/>
              </a:rPr>
              <a:t>登录地址</a:t>
            </a:r>
            <a:endParaRPr lang="zh-CN" altLang="zh-CN" sz="28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28140"/>
            <a:ext cx="11380470"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在司库门户统一登录，方式一：</a:t>
            </a:r>
            <a:r>
              <a:rPr lang="zh-CN" altLang="en-US" sz="2400" dirty="0"/>
              <a:t>浏览器访问地址：</a:t>
            </a:r>
            <a:r>
              <a:rPr lang="en-US" altLang="zh-CN" sz="2400" dirty="0"/>
              <a:t>h</a:t>
            </a:r>
            <a:r>
              <a:rPr lang="zh-CN" altLang="en-US" sz="2400" dirty="0"/>
              <a:t>ttps://</a:t>
            </a:r>
            <a:r>
              <a:rPr lang="en-US" altLang="zh-CN" sz="2400" dirty="0"/>
              <a:t>sk</a:t>
            </a:r>
            <a:r>
              <a:rPr lang="zh-CN" altLang="en-US" sz="2400" dirty="0"/>
              <a:t>.avicfc.com.cn/</a:t>
            </a:r>
            <a:r>
              <a:rPr lang="en-US" altLang="zh-CN" sz="2400" dirty="0"/>
              <a:t>  通过</a:t>
            </a:r>
            <a:r>
              <a:rPr lang="zh-CN" altLang="en-US" sz="2400" dirty="0"/>
              <a:t>商网</a:t>
            </a:r>
            <a:r>
              <a:rPr lang="en-US" altLang="zh-CN" sz="2400" dirty="0"/>
              <a:t>APP扫码登录</a:t>
            </a:r>
            <a:r>
              <a:rPr lang="zh-CN" altLang="en-US" sz="2400" dirty="0"/>
              <a:t>到司库门户后，点击资金结算系统图标后</a:t>
            </a:r>
            <a:r>
              <a:rPr lang="zh-CN" altLang="en-US" sz="2400" dirty="0"/>
              <a:t>进入。</a:t>
            </a:r>
            <a:endParaRPr lang="zh-CN" altLang="en-US" sz="2400" dirty="0"/>
          </a:p>
        </p:txBody>
      </p:sp>
      <p:pic>
        <p:nvPicPr>
          <p:cNvPr id="7" name="图片 6"/>
          <p:cNvPicPr>
            <a:picLocks noChangeAspect="1"/>
          </p:cNvPicPr>
          <p:nvPr/>
        </p:nvPicPr>
        <p:blipFill>
          <a:blip r:embed="rId1"/>
          <a:stretch>
            <a:fillRect/>
          </a:stretch>
        </p:blipFill>
        <p:spPr>
          <a:xfrm>
            <a:off x="803275" y="2914650"/>
            <a:ext cx="10738485" cy="3155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6938645" cy="52197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mn-ea"/>
                <a:sym typeface="+mn-lt"/>
              </a:rPr>
              <a:t>Ukey</a:t>
            </a:r>
            <a:r>
              <a:rPr lang="zh-CN" altLang="en-US" sz="2800" b="1" dirty="0">
                <a:latin typeface="微软雅黑" panose="020B0503020204020204" pitchFamily="34" charset="-122"/>
                <a:ea typeface="微软雅黑" panose="020B0503020204020204" pitchFamily="34" charset="-122"/>
                <a:cs typeface="+mn-ea"/>
                <a:sym typeface="+mn-lt"/>
              </a:rPr>
              <a:t>设置</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75323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登录结算系统需要使用</a:t>
            </a:r>
            <a:r>
              <a:rPr lang="en-US" altLang="zh-CN" sz="2400" dirty="0">
                <a:sym typeface="+mn-ea"/>
              </a:rPr>
              <a:t>Ukey</a:t>
            </a:r>
            <a:r>
              <a:rPr lang="zh-CN" altLang="en-US" sz="2400" dirty="0">
                <a:sym typeface="+mn-ea"/>
              </a:rPr>
              <a:t>。</a:t>
            </a:r>
            <a:endParaRPr lang="en-US" sz="2400" dirty="0">
              <a:sym typeface="+mn-ea"/>
            </a:endParaRPr>
          </a:p>
          <a:p>
            <a:r>
              <a:rPr lang="en-US" sz="2400" dirty="0">
                <a:sym typeface="+mn-ea"/>
              </a:rPr>
              <a:t>1</a:t>
            </a:r>
            <a:r>
              <a:rPr lang="zh-CN" altLang="en-US" sz="2400" dirty="0">
                <a:sym typeface="+mn-ea"/>
              </a:rPr>
              <a:t>、需要下载并安装NetSignCNG v3.0.8.0.exe</a:t>
            </a:r>
            <a:r>
              <a:rPr lang="zh-CN" altLang="en-US" sz="2400" dirty="0">
                <a:sym typeface="+mn-ea"/>
              </a:rPr>
              <a:t>插件。</a:t>
            </a:r>
            <a:endParaRPr lang="zh-CN" altLang="en-US" sz="2400" dirty="0">
              <a:sym typeface="+mn-ea"/>
            </a:endParaRPr>
          </a:p>
          <a:p>
            <a:r>
              <a:rPr lang="en-US" altLang="zh-CN" sz="2400" dirty="0">
                <a:sym typeface="+mn-ea"/>
              </a:rPr>
              <a:t>2</a:t>
            </a:r>
            <a:r>
              <a:rPr lang="zh-CN" altLang="en-US" sz="2400" dirty="0">
                <a:sym typeface="+mn-ea"/>
              </a:rPr>
              <a:t>、需要安装</a:t>
            </a:r>
            <a:r>
              <a:rPr lang="en-US" altLang="zh-CN" sz="2400" dirty="0">
                <a:sym typeface="+mn-ea"/>
              </a:rPr>
              <a:t>Ukey</a:t>
            </a:r>
            <a:r>
              <a:rPr lang="zh-CN" altLang="en-US" sz="2400" dirty="0">
                <a:sym typeface="+mn-ea"/>
              </a:rPr>
              <a:t>中的</a:t>
            </a:r>
            <a:r>
              <a:rPr lang="en-US" altLang="zh-CN" sz="2400" dirty="0">
                <a:sym typeface="+mn-ea"/>
              </a:rPr>
              <a:t>Ukey</a:t>
            </a:r>
            <a:r>
              <a:rPr lang="zh-CN" altLang="en-US" sz="2400" dirty="0">
                <a:sym typeface="+mn-ea"/>
              </a:rPr>
              <a:t>用户管理工具（插入</a:t>
            </a:r>
            <a:r>
              <a:rPr lang="en-US" altLang="zh-CN" sz="2400" dirty="0">
                <a:sym typeface="+mn-ea"/>
              </a:rPr>
              <a:t>Ukey</a:t>
            </a:r>
            <a:r>
              <a:rPr lang="zh-CN" altLang="en-US" sz="2400" dirty="0">
                <a:sym typeface="+mn-ea"/>
              </a:rPr>
              <a:t>后可</a:t>
            </a:r>
            <a:r>
              <a:rPr lang="zh-CN" altLang="en-US" sz="2400" dirty="0">
                <a:sym typeface="+mn-ea"/>
              </a:rPr>
              <a:t>安装）。</a:t>
            </a:r>
            <a:endParaRPr lang="zh-CN" altLang="en-US" sz="2400" dirty="0">
              <a:sym typeface="+mn-ea"/>
            </a:endParaRPr>
          </a:p>
        </p:txBody>
      </p:sp>
      <p:pic>
        <p:nvPicPr>
          <p:cNvPr id="2" name="图片 1"/>
          <p:cNvPicPr>
            <a:picLocks noChangeAspect="1"/>
          </p:cNvPicPr>
          <p:nvPr/>
        </p:nvPicPr>
        <p:blipFill>
          <a:blip r:embed="rId1"/>
          <a:stretch>
            <a:fillRect/>
          </a:stretch>
        </p:blipFill>
        <p:spPr>
          <a:xfrm>
            <a:off x="554990" y="3488055"/>
            <a:ext cx="1397000" cy="1511300"/>
          </a:xfrm>
          <a:prstGeom prst="rect">
            <a:avLst/>
          </a:prstGeom>
        </p:spPr>
      </p:pic>
      <p:pic>
        <p:nvPicPr>
          <p:cNvPr id="5" name="图片 4"/>
          <p:cNvPicPr>
            <a:picLocks noChangeAspect="1"/>
          </p:cNvPicPr>
          <p:nvPr/>
        </p:nvPicPr>
        <p:blipFill>
          <a:blip r:embed="rId2"/>
          <a:stretch>
            <a:fillRect/>
          </a:stretch>
        </p:blipFill>
        <p:spPr>
          <a:xfrm>
            <a:off x="2291715" y="3768725"/>
            <a:ext cx="882650" cy="825500"/>
          </a:xfrm>
          <a:prstGeom prst="rect">
            <a:avLst/>
          </a:prstGeom>
        </p:spPr>
      </p:pic>
      <p:pic>
        <p:nvPicPr>
          <p:cNvPr id="7" name="图片 6"/>
          <p:cNvPicPr>
            <a:picLocks noChangeAspect="1"/>
          </p:cNvPicPr>
          <p:nvPr/>
        </p:nvPicPr>
        <p:blipFill>
          <a:blip r:embed="rId3"/>
          <a:stretch>
            <a:fillRect/>
          </a:stretch>
        </p:blipFill>
        <p:spPr>
          <a:xfrm>
            <a:off x="3614420" y="3584575"/>
            <a:ext cx="2768600" cy="2819400"/>
          </a:xfrm>
          <a:prstGeom prst="rect">
            <a:avLst/>
          </a:prstGeom>
        </p:spPr>
      </p:pic>
      <p:sp>
        <p:nvSpPr>
          <p:cNvPr id="3" name="文本框 2"/>
          <p:cNvSpPr txBox="1"/>
          <p:nvPr/>
        </p:nvSpPr>
        <p:spPr>
          <a:xfrm>
            <a:off x="7028180" y="3488055"/>
            <a:ext cx="4612005"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en-US" altLang="zh-CN" sz="2000" b="0" dirty="0">
                <a:solidFill>
                  <a:srgbClr val="FF0000"/>
                </a:solidFill>
                <a:latin typeface="微软雅黑" panose="020B0503020204020204" pitchFamily="34" charset="-122"/>
                <a:ea typeface="微软雅黑" panose="020B0503020204020204" pitchFamily="34" charset="-122"/>
                <a:cs typeface="+mn-ea"/>
              </a:rPr>
              <a:t>Ukey</a:t>
            </a:r>
            <a:r>
              <a:rPr lang="zh-CN" altLang="en-US" sz="2000" b="0" dirty="0">
                <a:solidFill>
                  <a:srgbClr val="FF0000"/>
                </a:solidFill>
                <a:latin typeface="微软雅黑" panose="020B0503020204020204" pitchFamily="34" charset="-122"/>
                <a:ea typeface="微软雅黑" panose="020B0503020204020204" pitchFamily="34" charset="-122"/>
                <a:cs typeface="+mn-ea"/>
              </a:rPr>
              <a:t>和系统用户绑定，一把</a:t>
            </a:r>
            <a:r>
              <a:rPr lang="en-US" altLang="zh-CN" sz="2000" b="0" dirty="0">
                <a:solidFill>
                  <a:srgbClr val="FF0000"/>
                </a:solidFill>
                <a:latin typeface="微软雅黑" panose="020B0503020204020204" pitchFamily="34" charset="-122"/>
                <a:ea typeface="微软雅黑" panose="020B0503020204020204" pitchFamily="34" charset="-122"/>
                <a:cs typeface="+mn-ea"/>
              </a:rPr>
              <a:t>U</a:t>
            </a:r>
            <a:r>
              <a:rPr lang="zh-CN" altLang="en-US" sz="2000" b="0" dirty="0">
                <a:solidFill>
                  <a:srgbClr val="FF0000"/>
                </a:solidFill>
                <a:latin typeface="微软雅黑" panose="020B0503020204020204" pitchFamily="34" charset="-122"/>
                <a:ea typeface="微软雅黑" panose="020B0503020204020204" pitchFamily="34" charset="-122"/>
                <a:cs typeface="+mn-ea"/>
              </a:rPr>
              <a:t>Key可操作多个单位的资金业务。</a:t>
            </a:r>
            <a:endParaRPr lang="zh-CN" altLang="en-US" sz="2000" b="0" dirty="0">
              <a:solidFill>
                <a:srgbClr val="FF0000"/>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solidFill>
                  <a:srgbClr val="FF0000"/>
                </a:solidFill>
                <a:latin typeface="微软雅黑" panose="020B0503020204020204" pitchFamily="34" charset="-122"/>
                <a:ea typeface="微软雅黑" panose="020B0503020204020204" pitchFamily="34" charset="-122"/>
                <a:cs typeface="+mn-ea"/>
              </a:rPr>
              <a:t>注意：如果一台电脑插着多个</a:t>
            </a:r>
            <a:r>
              <a:rPr lang="en-US" altLang="zh-CN" sz="2000" b="0" dirty="0">
                <a:solidFill>
                  <a:srgbClr val="FF0000"/>
                </a:solidFill>
                <a:latin typeface="微软雅黑" panose="020B0503020204020204" pitchFamily="34" charset="-122"/>
                <a:ea typeface="微软雅黑" panose="020B0503020204020204" pitchFamily="34" charset="-122"/>
                <a:cs typeface="+mn-ea"/>
              </a:rPr>
              <a:t>U</a:t>
            </a:r>
            <a:r>
              <a:rPr lang="zh-CN" altLang="en-US" sz="2000" b="0" dirty="0">
                <a:solidFill>
                  <a:srgbClr val="FF0000"/>
                </a:solidFill>
                <a:latin typeface="微软雅黑" panose="020B0503020204020204" pitchFamily="34" charset="-122"/>
                <a:ea typeface="微软雅黑" panose="020B0503020204020204" pitchFamily="34" charset="-122"/>
                <a:cs typeface="+mn-ea"/>
              </a:rPr>
              <a:t>Key，需要选证书，只插着</a:t>
            </a:r>
            <a:r>
              <a:rPr lang="en-US" altLang="zh-CN" sz="2000" b="0" dirty="0">
                <a:solidFill>
                  <a:srgbClr val="FF0000"/>
                </a:solidFill>
                <a:latin typeface="微软雅黑" panose="020B0503020204020204" pitchFamily="34" charset="-122"/>
                <a:ea typeface="微软雅黑" panose="020B0503020204020204" pitchFamily="34" charset="-122"/>
                <a:cs typeface="+mn-ea"/>
              </a:rPr>
              <a:t>1</a:t>
            </a:r>
            <a:r>
              <a:rPr lang="zh-CN" altLang="en-US" sz="2000" b="0" dirty="0">
                <a:solidFill>
                  <a:srgbClr val="FF0000"/>
                </a:solidFill>
                <a:latin typeface="微软雅黑" panose="020B0503020204020204" pitchFamily="34" charset="-122"/>
                <a:ea typeface="微软雅黑" panose="020B0503020204020204" pitchFamily="34" charset="-122"/>
                <a:cs typeface="+mn-ea"/>
              </a:rPr>
              <a:t>把</a:t>
            </a:r>
            <a:r>
              <a:rPr lang="en-US" altLang="zh-CN" sz="2000" b="0" dirty="0">
                <a:solidFill>
                  <a:srgbClr val="FF0000"/>
                </a:solidFill>
                <a:latin typeface="微软雅黑" panose="020B0503020204020204" pitchFamily="34" charset="-122"/>
                <a:ea typeface="微软雅黑" panose="020B0503020204020204" pitchFamily="34" charset="-122"/>
                <a:cs typeface="+mn-ea"/>
              </a:rPr>
              <a:t>U</a:t>
            </a:r>
            <a:r>
              <a:rPr lang="zh-CN" altLang="en-US" sz="2000" b="0" dirty="0">
                <a:solidFill>
                  <a:srgbClr val="FF0000"/>
                </a:solidFill>
                <a:latin typeface="微软雅黑" panose="020B0503020204020204" pitchFamily="34" charset="-122"/>
                <a:ea typeface="微软雅黑" panose="020B0503020204020204" pitchFamily="34" charset="-122"/>
                <a:cs typeface="+mn-ea"/>
              </a:rPr>
              <a:t>Key不用选证书，两者均需输</a:t>
            </a:r>
            <a:r>
              <a:rPr lang="en-US" altLang="zh-CN" sz="2000" b="0" dirty="0">
                <a:solidFill>
                  <a:srgbClr val="FF0000"/>
                </a:solidFill>
                <a:latin typeface="微软雅黑" panose="020B0503020204020204" pitchFamily="34" charset="-122"/>
                <a:ea typeface="微软雅黑" panose="020B0503020204020204" pitchFamily="34" charset="-122"/>
                <a:cs typeface="+mn-ea"/>
              </a:rPr>
              <a:t>pin</a:t>
            </a:r>
            <a:r>
              <a:rPr lang="zh-CN" altLang="en-US" sz="2000" b="0" dirty="0">
                <a:solidFill>
                  <a:srgbClr val="FF0000"/>
                </a:solidFill>
                <a:latin typeface="微软雅黑" panose="020B0503020204020204" pitchFamily="34" charset="-122"/>
                <a:ea typeface="微软雅黑" panose="020B0503020204020204" pitchFamily="34" charset="-122"/>
                <a:cs typeface="+mn-ea"/>
              </a:rPr>
              <a:t>码。</a:t>
            </a:r>
            <a:endParaRPr lang="zh-CN" altLang="en-US" sz="2000" b="0" dirty="0">
              <a:solidFill>
                <a:srgbClr val="FF0000"/>
              </a:solidFill>
              <a:latin typeface="微软雅黑" panose="020B0503020204020204" pitchFamily="34" charset="-122"/>
              <a:ea typeface="微软雅黑" panose="020B0503020204020204" pitchFamily="34" charset="-122"/>
              <a:cs typeface="+mn-ea"/>
            </a:endParaRPr>
          </a:p>
        </p:txBody>
      </p:sp>
      <p:sp>
        <p:nvSpPr>
          <p:cNvPr id="4" name="平行四边形 3"/>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二</a:t>
            </a:r>
            <a:endParaRPr lang="en-US" altLang="zh-CN" sz="2000" dirty="0">
              <a:cs typeface="+mn-ea"/>
              <a:sym typeface="+mn-lt"/>
            </a:endParaRPr>
          </a:p>
        </p:txBody>
      </p:sp>
      <p:sp>
        <p:nvSpPr>
          <p:cNvPr id="8" name="TextBox 22"/>
          <p:cNvSpPr txBox="1"/>
          <p:nvPr/>
        </p:nvSpPr>
        <p:spPr>
          <a:xfrm>
            <a:off x="1527870" y="230623"/>
            <a:ext cx="7704856" cy="478155"/>
          </a:xfrm>
          <a:prstGeom prst="rect">
            <a:avLst/>
          </a:prstGeom>
          <a:noFill/>
        </p:spPr>
        <p:txBody>
          <a:bodyPr wrap="square" rtlCol="0">
            <a:spAutoFit/>
          </a:bodyPr>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系统首页</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99349" y="1569303"/>
            <a:ext cx="10793834"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系统首页左侧为菜单，上半部分为图标展示</a:t>
            </a:r>
            <a:r>
              <a:rPr lang="zh-CN" altLang="en-US" sz="2400" dirty="0"/>
              <a:t>区，下半部分为待办任务</a:t>
            </a:r>
            <a:r>
              <a:rPr lang="zh-CN" altLang="en-US" sz="2400" dirty="0"/>
              <a:t>区。</a:t>
            </a:r>
            <a:endParaRPr lang="zh-CN" altLang="en-US" sz="2400" dirty="0"/>
          </a:p>
        </p:txBody>
      </p:sp>
      <p:pic>
        <p:nvPicPr>
          <p:cNvPr id="4" name="图片 3"/>
          <p:cNvPicPr>
            <a:picLocks noChangeAspect="1"/>
          </p:cNvPicPr>
          <p:nvPr/>
        </p:nvPicPr>
        <p:blipFill>
          <a:blip r:embed="rId1"/>
          <a:stretch>
            <a:fillRect/>
          </a:stretch>
        </p:blipFill>
        <p:spPr>
          <a:xfrm>
            <a:off x="1811020" y="2166620"/>
            <a:ext cx="8729980" cy="44500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系统首页</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99349" y="1569303"/>
            <a:ext cx="10793834"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图表展示结算通道分析、预算执行分析以及待办</a:t>
            </a:r>
            <a:r>
              <a:rPr lang="zh-CN" altLang="en-US" sz="2400" dirty="0"/>
              <a:t>事项。</a:t>
            </a:r>
            <a:endParaRPr lang="zh-CN" altLang="en-US" sz="2400" dirty="0"/>
          </a:p>
        </p:txBody>
      </p:sp>
      <p:sp>
        <p:nvSpPr>
          <p:cNvPr id="4" name="文本框 3"/>
          <p:cNvSpPr txBox="1"/>
          <p:nvPr/>
        </p:nvSpPr>
        <p:spPr>
          <a:xfrm>
            <a:off x="1282065" y="4975860"/>
            <a:ext cx="3183255" cy="922020"/>
          </a:xfrm>
          <a:prstGeom prst="rect">
            <a:avLst/>
          </a:prstGeom>
          <a:noFill/>
          <a:ln w="9525">
            <a:noFill/>
          </a:ln>
        </p:spPr>
        <p:txBody>
          <a:bodyPr wrap="square">
            <a:spAutoFit/>
          </a:bodyPr>
          <a:p>
            <a:pPr marL="0" indent="0" algn="l" defTabSz="914400">
              <a:lnSpc>
                <a:spcPct val="150000"/>
              </a:lnSpc>
              <a:buClrTx/>
              <a:buSzTx/>
              <a:buFont typeface="Wingdings" panose="05000000000000000000" charset="0"/>
              <a:buNone/>
            </a:pPr>
            <a:r>
              <a:rPr lang="zh-CN" altLang="en-US" sz="1800" b="0" dirty="0">
                <a:solidFill>
                  <a:schemeClr val="tx1"/>
                </a:solidFill>
                <a:latin typeface="微软雅黑" panose="020B0503020204020204" pitchFamily="34" charset="-122"/>
                <a:ea typeface="微软雅黑" panose="020B0503020204020204" pitchFamily="34" charset="-122"/>
                <a:cs typeface="+mn-ea"/>
              </a:rPr>
              <a:t>本单位通过财司、超级网银、其他方式支付的笔数。</a:t>
            </a:r>
            <a:endParaRPr lang="zh-CN" altLang="en-US" sz="1800" b="0" dirty="0">
              <a:solidFill>
                <a:schemeClr val="tx1"/>
              </a:solidFill>
              <a:latin typeface="微软雅黑" panose="020B0503020204020204" pitchFamily="34" charset="-122"/>
              <a:ea typeface="微软雅黑" panose="020B0503020204020204" pitchFamily="34" charset="-122"/>
              <a:cs typeface="+mn-ea"/>
            </a:endParaRPr>
          </a:p>
        </p:txBody>
      </p:sp>
      <p:sp>
        <p:nvSpPr>
          <p:cNvPr id="5" name="文本框 4"/>
          <p:cNvSpPr txBox="1"/>
          <p:nvPr/>
        </p:nvSpPr>
        <p:spPr>
          <a:xfrm>
            <a:off x="4686300" y="4975860"/>
            <a:ext cx="3183255" cy="922020"/>
          </a:xfrm>
          <a:prstGeom prst="rect">
            <a:avLst/>
          </a:prstGeom>
          <a:noFill/>
          <a:ln w="9525">
            <a:noFill/>
          </a:ln>
        </p:spPr>
        <p:txBody>
          <a:bodyPr wrap="square">
            <a:spAutoFit/>
          </a:bodyPr>
          <a:p>
            <a:pPr marL="0" indent="0" algn="l" defTabSz="914400">
              <a:lnSpc>
                <a:spcPct val="150000"/>
              </a:lnSpc>
              <a:buClrTx/>
              <a:buSzTx/>
              <a:buFont typeface="Wingdings" panose="05000000000000000000" charset="0"/>
              <a:buNone/>
            </a:pPr>
            <a:r>
              <a:rPr lang="zh-CN" altLang="en-US" sz="1800" b="0" dirty="0">
                <a:solidFill>
                  <a:schemeClr val="tx1"/>
                </a:solidFill>
                <a:latin typeface="微软雅黑" panose="020B0503020204020204" pitchFamily="34" charset="-122"/>
                <a:ea typeface="微软雅黑" panose="020B0503020204020204" pitchFamily="34" charset="-122"/>
                <a:cs typeface="+mn-ea"/>
              </a:rPr>
              <a:t>本单位每个月的预算数、执行数以及执行率。</a:t>
            </a:r>
            <a:endParaRPr lang="zh-CN" altLang="en-US" sz="1800" b="0" dirty="0">
              <a:solidFill>
                <a:schemeClr val="tx1"/>
              </a:solidFill>
              <a:latin typeface="微软雅黑" panose="020B0503020204020204" pitchFamily="34" charset="-122"/>
              <a:ea typeface="微软雅黑" panose="020B0503020204020204" pitchFamily="34" charset="-122"/>
              <a:cs typeface="+mn-ea"/>
            </a:endParaRPr>
          </a:p>
        </p:txBody>
      </p:sp>
      <p:sp>
        <p:nvSpPr>
          <p:cNvPr id="7" name="文本框 6"/>
          <p:cNvSpPr txBox="1"/>
          <p:nvPr/>
        </p:nvSpPr>
        <p:spPr>
          <a:xfrm>
            <a:off x="8148955" y="4975860"/>
            <a:ext cx="3183255" cy="1337945"/>
          </a:xfrm>
          <a:prstGeom prst="rect">
            <a:avLst/>
          </a:prstGeom>
          <a:noFill/>
          <a:ln w="9525">
            <a:noFill/>
          </a:ln>
        </p:spPr>
        <p:txBody>
          <a:bodyPr wrap="square">
            <a:spAutoFit/>
          </a:bodyPr>
          <a:p>
            <a:pPr marL="0" indent="0" algn="l" defTabSz="914400">
              <a:lnSpc>
                <a:spcPct val="150000"/>
              </a:lnSpc>
              <a:buClrTx/>
              <a:buSzTx/>
              <a:buFont typeface="Wingdings" panose="05000000000000000000" charset="0"/>
              <a:buNone/>
            </a:pPr>
            <a:r>
              <a:rPr lang="zh-CN" altLang="en-US" sz="1800" b="0" dirty="0">
                <a:solidFill>
                  <a:schemeClr val="tx1"/>
                </a:solidFill>
                <a:latin typeface="微软雅黑" panose="020B0503020204020204" pitchFamily="34" charset="-122"/>
                <a:ea typeface="微软雅黑" panose="020B0503020204020204" pitchFamily="34" charset="-122"/>
                <a:cs typeface="+mn-ea"/>
              </a:rPr>
              <a:t>需要处理待支付信息完善、资金支付等待办事项，点击数字可直接进入该功能处理。</a:t>
            </a:r>
            <a:endParaRPr lang="zh-CN" altLang="en-US" sz="1800" b="0" dirty="0">
              <a:solidFill>
                <a:schemeClr val="tx1"/>
              </a:solidFill>
              <a:latin typeface="微软雅黑" panose="020B0503020204020204" pitchFamily="34" charset="-122"/>
              <a:ea typeface="微软雅黑" panose="020B0503020204020204" pitchFamily="34" charset="-122"/>
              <a:cs typeface="+mn-ea"/>
            </a:endParaRPr>
          </a:p>
        </p:txBody>
      </p:sp>
      <p:sp>
        <p:nvSpPr>
          <p:cNvPr id="8" name="上箭头 7"/>
          <p:cNvSpPr/>
          <p:nvPr/>
        </p:nvSpPr>
        <p:spPr>
          <a:xfrm>
            <a:off x="2535555" y="4708525"/>
            <a:ext cx="245745" cy="37719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9" name="上箭头 8"/>
          <p:cNvSpPr/>
          <p:nvPr/>
        </p:nvSpPr>
        <p:spPr>
          <a:xfrm>
            <a:off x="6117590" y="4723130"/>
            <a:ext cx="245745" cy="37719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3" name="上箭头 12"/>
          <p:cNvSpPr/>
          <p:nvPr/>
        </p:nvSpPr>
        <p:spPr>
          <a:xfrm>
            <a:off x="9522460" y="4723130"/>
            <a:ext cx="245745" cy="37719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945515" y="2278380"/>
            <a:ext cx="10386695" cy="23660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管理机构切换（</a:t>
            </a:r>
            <a:r>
              <a:rPr lang="zh-CN" altLang="zh-CN" sz="2800" b="1" dirty="0">
                <a:latin typeface="微软雅黑" panose="020B0503020204020204" pitchFamily="34" charset="-122"/>
                <a:ea typeface="微软雅黑" panose="020B0503020204020204" pitchFamily="34" charset="-122"/>
                <a:cs typeface="+mn-ea"/>
                <a:sym typeface="+mn-lt"/>
              </a:rPr>
              <a:t>一）</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99349" y="1569303"/>
            <a:ext cx="10793834"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一个用户负责多个单位的业务，要切换至需办理业务机构进行处理。</a:t>
            </a:r>
            <a:endParaRPr lang="zh-CN" altLang="en-US" sz="2400" dirty="0"/>
          </a:p>
          <a:p>
            <a:r>
              <a:rPr lang="zh-CN" altLang="en-US" sz="2400" dirty="0"/>
              <a:t>在资金结算系统可以直接切换。</a:t>
            </a:r>
            <a:endParaRPr lang="zh-CN" altLang="en-US" sz="2400" dirty="0"/>
          </a:p>
        </p:txBody>
      </p:sp>
      <p:sp>
        <p:nvSpPr>
          <p:cNvPr id="100" name="文本框 99"/>
          <p:cNvSpPr txBox="1"/>
          <p:nvPr/>
        </p:nvSpPr>
        <p:spPr>
          <a:xfrm>
            <a:off x="7861935" y="2792095"/>
            <a:ext cx="3907790"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机构选择：点击右上角用户头像，可展开下拉菜单，选择对应的机构和部门，实现机构和</a:t>
            </a:r>
            <a:r>
              <a:rPr lang="zh-CN" altLang="en-US" sz="2000" b="0" dirty="0">
                <a:latin typeface="微软雅黑" panose="020B0503020204020204" pitchFamily="34" charset="-122"/>
                <a:ea typeface="微软雅黑" panose="020B0503020204020204" pitchFamily="34" charset="-122"/>
                <a:cs typeface="+mn-ea"/>
              </a:rPr>
              <a:t>部门的切换（多机构时）</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我的设置：退出登录</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90220" y="2809875"/>
            <a:ext cx="7310755" cy="3714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管理机构切换（</a:t>
            </a:r>
            <a:r>
              <a:rPr lang="zh-CN" altLang="zh-CN" sz="2800" b="1" dirty="0">
                <a:latin typeface="微软雅黑" panose="020B0503020204020204" pitchFamily="34" charset="-122"/>
                <a:ea typeface="微软雅黑" panose="020B0503020204020204" pitchFamily="34" charset="-122"/>
                <a:cs typeface="+mn-ea"/>
                <a:sym typeface="+mn-lt"/>
              </a:rPr>
              <a:t>二）</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99349" y="1569303"/>
            <a:ext cx="10793834"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操作非主职单位的转账业务（经办、复核或审批），需提交司库证书申请表，加盖挂职单位章，是否转账勾上即可。</a:t>
            </a:r>
            <a:r>
              <a:rPr lang="zh-CN" altLang="en-US" sz="2400" dirty="0">
                <a:solidFill>
                  <a:srgbClr val="FF0000"/>
                </a:solidFill>
              </a:rPr>
              <a:t>一把UKEY操作不同的单位的转账业务。</a:t>
            </a:r>
            <a:endParaRPr lang="zh-CN" altLang="en-US" sz="2400" dirty="0">
              <a:solidFill>
                <a:srgbClr val="FF0000"/>
              </a:solidFill>
            </a:endParaRPr>
          </a:p>
        </p:txBody>
      </p:sp>
      <p:pic>
        <p:nvPicPr>
          <p:cNvPr id="2" name="图片 2"/>
          <p:cNvPicPr>
            <a:picLocks noChangeAspect="1"/>
          </p:cNvPicPr>
          <p:nvPr/>
        </p:nvPicPr>
        <p:blipFill>
          <a:blip r:embed="rId1"/>
          <a:stretch>
            <a:fillRect/>
          </a:stretch>
        </p:blipFill>
        <p:spPr>
          <a:xfrm>
            <a:off x="1527810" y="2767965"/>
            <a:ext cx="4942205" cy="38779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待办任务</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7854315" y="1562100"/>
            <a:ext cx="3907790" cy="5169535"/>
          </a:xfrm>
          <a:prstGeom prst="rect">
            <a:avLst/>
          </a:prstGeom>
          <a:noFill/>
          <a:ln w="9525">
            <a:noFill/>
          </a:ln>
        </p:spPr>
        <p:txBody>
          <a:bodyPr wrap="square">
            <a:spAutoFit/>
          </a:bodyPr>
          <a:p>
            <a:pPr marL="342900" indent="-342900"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在流程中需要本人处理的在待办任务列表中</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可按照业务类型进行筛选</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【签收</a:t>
            </a:r>
            <a:r>
              <a:rPr lang="en-US" altLang="zh-CN" sz="2000" dirty="0">
                <a:latin typeface="微软雅黑" panose="020B0503020204020204" pitchFamily="34" charset="-122"/>
                <a:ea typeface="微软雅黑" panose="020B0503020204020204" pitchFamily="34" charset="-122"/>
                <a:cs typeface="+mn-ea"/>
                <a:sym typeface="+mn-ea"/>
              </a:rPr>
              <a:t>/</a:t>
            </a:r>
            <a:r>
              <a:rPr lang="zh-CN" altLang="en-US" sz="2000" dirty="0">
                <a:latin typeface="微软雅黑" panose="020B0503020204020204" pitchFamily="34" charset="-122"/>
                <a:ea typeface="微软雅黑" panose="020B0503020204020204" pitchFamily="34" charset="-122"/>
                <a:cs typeface="+mn-ea"/>
                <a:sym typeface="+mn-ea"/>
              </a:rPr>
              <a:t>处理】进入相关业务办理界面，进行业务</a:t>
            </a:r>
            <a:r>
              <a:rPr lang="zh-CN" altLang="en-US" sz="2000" dirty="0">
                <a:latin typeface="微软雅黑" panose="020B0503020204020204" pitchFamily="34" charset="-122"/>
                <a:ea typeface="微软雅黑" panose="020B0503020204020204" pitchFamily="34" charset="-122"/>
                <a:cs typeface="+mn-ea"/>
                <a:sym typeface="+mn-ea"/>
              </a:rPr>
              <a:t>办理</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【放弃处理】退回至未签收状态</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【跟踪】查看当前流程流转到哪个节点</a:t>
            </a:r>
            <a:endParaRPr lang="zh-CN" altLang="en-US" sz="2000" b="0" dirty="0">
              <a:latin typeface="微软雅黑" panose="020B0503020204020204" pitchFamily="34" charset="-122"/>
              <a:ea typeface="微软雅黑" panose="020B0503020204020204" pitchFamily="34" charset="-122"/>
              <a:cs typeface="+mn-ea"/>
            </a:endParaRPr>
          </a:p>
          <a:p>
            <a:pPr marL="342900" indent="-342900"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【详情】显示该业务详情及审批记录</a:t>
            </a:r>
            <a:endParaRPr lang="zh-CN" altLang="en-US" sz="2000" b="0" dirty="0">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13995" y="5777865"/>
            <a:ext cx="7578090" cy="829945"/>
          </a:xfrm>
          <a:prstGeom prst="rect">
            <a:avLst/>
          </a:prstGeom>
          <a:noFill/>
          <a:ln w="9525">
            <a:noFill/>
          </a:ln>
        </p:spPr>
        <p:txBody>
          <a:bodyPr wrap="square">
            <a:spAutoFit/>
          </a:bodyPr>
          <a:p>
            <a:pPr marL="0" indent="0">
              <a:lnSpc>
                <a:spcPct val="150000"/>
              </a:lnSpc>
            </a:pP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如果单位复核岗有</a:t>
            </a:r>
            <a:r>
              <a:rPr lang="zh-CN" altLang="en-US"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两</a:t>
            </a: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个人，经办提交时未指定复核人，则两个复核人均可看见</a:t>
            </a: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待办，在操作时，先点签收再进行处理；如果经办指定了复核人，复核人直接点处理即可。</a:t>
            </a:r>
            <a:endParaRPr lang="zh-CN" alt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59385" y="1847215"/>
            <a:ext cx="7733665" cy="39192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用户登录</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流程</a:t>
            </a:r>
            <a:r>
              <a:rPr lang="zh-CN" altLang="zh-CN" sz="2800" b="1" dirty="0">
                <a:latin typeface="微软雅黑" panose="020B0503020204020204" pitchFamily="34" charset="-122"/>
                <a:ea typeface="微软雅黑" panose="020B0503020204020204" pitchFamily="34" charset="-122"/>
                <a:cs typeface="+mn-ea"/>
                <a:sym typeface="+mn-lt"/>
              </a:rPr>
              <a:t>管理</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7948295" y="1917065"/>
            <a:ext cx="3907790"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dirty="0">
                <a:latin typeface="微软雅黑" panose="020B0503020204020204" pitchFamily="34" charset="-122"/>
                <a:ea typeface="微软雅黑" panose="020B0503020204020204" pitchFamily="34" charset="-122"/>
                <a:cs typeface="+mn-ea"/>
                <a:sym typeface="+mn-ea"/>
              </a:rPr>
              <a:t>查询：流程管理可查询待办、我参与的、我发起的流程</a:t>
            </a:r>
            <a:endParaRPr lang="zh-CN"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a:t>
            </a:r>
            <a:r>
              <a:rPr lang="zh-CN" sz="2000" b="0" dirty="0">
                <a:latin typeface="微软雅黑" panose="020B0503020204020204" pitchFamily="34" charset="-122"/>
                <a:ea typeface="微软雅黑" panose="020B0503020204020204" pitchFamily="34" charset="-122"/>
                <a:cs typeface="+mn-ea"/>
              </a:rPr>
              <a:t>撤回】撤回流程，我发起的流程，可进行撤回</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如何终止流程？被退回或者</a:t>
            </a:r>
            <a:r>
              <a:rPr lang="zh-CN" sz="2000" b="0" dirty="0">
                <a:latin typeface="微软雅黑" panose="020B0503020204020204" pitchFamily="34" charset="-122"/>
                <a:ea typeface="微软雅黑" panose="020B0503020204020204" pitchFamily="34" charset="-122"/>
                <a:cs typeface="+mn-ea"/>
              </a:rPr>
              <a:t>撤回的流程，发起人在待办流程里点击【处理】，在详情</a:t>
            </a:r>
            <a:r>
              <a:rPr lang="zh-CN" sz="2000" b="0" dirty="0">
                <a:latin typeface="微软雅黑" panose="020B0503020204020204" pitchFamily="34" charset="-122"/>
                <a:ea typeface="微软雅黑" panose="020B0503020204020204" pitchFamily="34" charset="-122"/>
                <a:cs typeface="+mn-ea"/>
              </a:rPr>
              <a:t>界面点击【</a:t>
            </a:r>
            <a:r>
              <a:rPr lang="zh-CN" sz="2000" b="0" dirty="0">
                <a:latin typeface="微软雅黑" panose="020B0503020204020204" pitchFamily="34" charset="-122"/>
                <a:ea typeface="微软雅黑" panose="020B0503020204020204" pitchFamily="34" charset="-122"/>
                <a:cs typeface="+mn-ea"/>
              </a:rPr>
              <a:t>终止】，可以终止流程</a:t>
            </a:r>
            <a:endParaRPr lang="zh-CN"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649605" y="1856740"/>
            <a:ext cx="7133590" cy="3656965"/>
          </a:xfrm>
          <a:prstGeom prst="rect">
            <a:avLst/>
          </a:prstGeom>
        </p:spPr>
      </p:pic>
      <p:sp>
        <p:nvSpPr>
          <p:cNvPr id="2" name="文本框 1"/>
          <p:cNvSpPr txBox="1"/>
          <p:nvPr/>
        </p:nvSpPr>
        <p:spPr>
          <a:xfrm>
            <a:off x="554990" y="5666740"/>
            <a:ext cx="7578090" cy="829945"/>
          </a:xfrm>
          <a:prstGeom prst="rect">
            <a:avLst/>
          </a:prstGeom>
          <a:noFill/>
          <a:ln w="9525">
            <a:noFill/>
          </a:ln>
        </p:spPr>
        <p:txBody>
          <a:bodyPr wrap="square">
            <a:spAutoFit/>
          </a:bodyPr>
          <a:p>
            <a:pPr marL="0" indent="0">
              <a:lnSpc>
                <a:spcPct val="150000"/>
              </a:lnSpc>
            </a:pP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撤回：只要流程没审批完，经办随时可以进行撤回，撤回后可进行终止流程，相当于作废单据，可再重新</a:t>
            </a: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提交。</a:t>
            </a:r>
            <a:endPar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2982754" y="247410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用户登录</a:t>
              </a:r>
              <a:endParaRPr lang="zh-CN" altLang="zh-CN" sz="2800" b="1" spc="600" dirty="0">
                <a:solidFill>
                  <a:schemeClr val="bg1">
                    <a:lumMod val="50000"/>
                  </a:schemeClr>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982754" y="376992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sz="2800" b="1" spc="600" dirty="0">
                  <a:solidFill>
                    <a:srgbClr val="C00000"/>
                  </a:solidFill>
                  <a:latin typeface="+mn-lt"/>
                  <a:ea typeface="+mn-ea"/>
                  <a:cs typeface="+mn-ea"/>
                  <a:sym typeface="+mn-lt"/>
                </a:rPr>
                <a:t>流贷支付业务</a:t>
              </a:r>
              <a:endParaRPr lang="zh-CN" altLang="zh-CN" sz="2800" b="1" spc="600" dirty="0">
                <a:solidFill>
                  <a:srgbClr val="C00000"/>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20219" y="517200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四</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基础设置</a:t>
              </a:r>
              <a:endParaRPr lang="zh-CN" sz="2800" b="1" spc="600" dirty="0">
                <a:solidFill>
                  <a:schemeClr val="bg1">
                    <a:lumMod val="50000"/>
                  </a:schemeClr>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071654" y="1254907"/>
            <a:ext cx="9158287" cy="536245"/>
            <a:chOff x="4378815" y="1412776"/>
            <a:chExt cx="7451377" cy="536245"/>
          </a:xfrm>
        </p:grpSpPr>
        <p:sp>
          <p:nvSpPr>
            <p:cNvPr id="15" name="平行四边形 1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一</a:t>
              </a:r>
              <a:endParaRPr lang="zh-CN" altLang="en-US" sz="2000" dirty="0">
                <a:cs typeface="+mn-ea"/>
                <a:sym typeface="+mn-lt"/>
              </a:endParaRPr>
            </a:p>
          </p:txBody>
        </p:sp>
        <p:sp>
          <p:nvSpPr>
            <p:cNvPr id="17" name="TextBox 22"/>
            <p:cNvSpPr txBox="1"/>
            <p:nvPr/>
          </p:nvSpPr>
          <p:spPr>
            <a:xfrm>
              <a:off x="5663951" y="1412776"/>
              <a:ext cx="6166241" cy="478155"/>
            </a:xfrm>
            <a:prstGeom prst="rect">
              <a:avLst/>
            </a:prstGeom>
            <a:noFill/>
          </p:spPr>
          <p:txBody>
            <a:bodyPr wrap="square" rtlCol="0">
              <a:noAutofit/>
            </a:bodyPr>
            <a:p>
              <a:pPr lvl="0" algn="l">
                <a:lnSpc>
                  <a:spcPct val="90000"/>
                </a:lnSpc>
                <a:spcBef>
                  <a:spcPts val="1000"/>
                </a:spcBef>
                <a:buClrTx/>
                <a:buSzTx/>
                <a:buFontTx/>
              </a:pPr>
              <a:r>
                <a:rPr lang="zh-CN" altLang="en-US" sz="2800" b="1" spc="600" dirty="0">
                  <a:solidFill>
                    <a:schemeClr val="bg1">
                      <a:lumMod val="50000"/>
                    </a:schemeClr>
                  </a:solidFill>
                  <a:latin typeface="+mn-lt"/>
                  <a:ea typeface="+mn-ea"/>
                  <a:cs typeface="+mn-ea"/>
                  <a:sym typeface="+mn-lt"/>
                </a:rPr>
                <a:t>开展背景</a:t>
              </a:r>
              <a:endParaRPr lang="zh-CN" altLang="en-US" sz="2800" b="1" spc="600" dirty="0">
                <a:solidFill>
                  <a:schemeClr val="bg1">
                    <a:lumMod val="50000"/>
                  </a:schemeClr>
                </a:solidFill>
                <a:latin typeface="+mn-lt"/>
                <a:ea typeface="+mn-ea"/>
                <a:cs typeface="+mn-ea"/>
                <a:sym typeface="+mn-lt"/>
              </a:endParaRPr>
            </a:p>
          </p:txBody>
        </p:sp>
        <p:cxnSp>
          <p:nvCxnSpPr>
            <p:cNvPr id="22" name="直接连接符 21"/>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2982754" y="247410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用户登录</a:t>
              </a:r>
              <a:endParaRPr lang="zh-CN" altLang="zh-CN" sz="2800" b="1" spc="600" dirty="0">
                <a:solidFill>
                  <a:schemeClr val="bg1">
                    <a:lumMod val="50000"/>
                  </a:schemeClr>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982754" y="376992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流贷支付业务</a:t>
              </a:r>
              <a:endParaRPr lang="zh-CN" altLang="zh-CN" sz="2800" b="1" spc="600" dirty="0">
                <a:solidFill>
                  <a:schemeClr val="bg1">
                    <a:lumMod val="50000"/>
                  </a:schemeClr>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20219" y="517200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三</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基础设置</a:t>
              </a:r>
              <a:endParaRPr lang="zh-CN" sz="2800" b="1" spc="600" dirty="0">
                <a:solidFill>
                  <a:schemeClr val="bg1">
                    <a:lumMod val="50000"/>
                  </a:schemeClr>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071654" y="1254907"/>
            <a:ext cx="9158287" cy="536245"/>
            <a:chOff x="4378815" y="1412776"/>
            <a:chExt cx="7451377" cy="536245"/>
          </a:xfrm>
        </p:grpSpPr>
        <p:sp>
          <p:nvSpPr>
            <p:cNvPr id="15" name="平行四边形 1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一</a:t>
              </a:r>
              <a:endParaRPr lang="zh-CN" altLang="en-US" sz="2000" dirty="0">
                <a:cs typeface="+mn-ea"/>
                <a:sym typeface="+mn-lt"/>
              </a:endParaRPr>
            </a:p>
          </p:txBody>
        </p:sp>
        <p:sp>
          <p:nvSpPr>
            <p:cNvPr id="17" name="TextBox 22"/>
            <p:cNvSpPr txBox="1"/>
            <p:nvPr/>
          </p:nvSpPr>
          <p:spPr>
            <a:xfrm>
              <a:off x="5663951" y="1412776"/>
              <a:ext cx="6166241" cy="478155"/>
            </a:xfrm>
            <a:prstGeom prst="rect">
              <a:avLst/>
            </a:prstGeom>
            <a:noFill/>
          </p:spPr>
          <p:txBody>
            <a:bodyPr wrap="square" rtlCol="0">
              <a:noAutofit/>
            </a:bodyPr>
            <a:p>
              <a:pPr lvl="0" algn="l">
                <a:lnSpc>
                  <a:spcPct val="90000"/>
                </a:lnSpc>
                <a:spcBef>
                  <a:spcPts val="1000"/>
                </a:spcBef>
                <a:buClrTx/>
                <a:buSzTx/>
                <a:buFontTx/>
              </a:pPr>
              <a:r>
                <a:rPr lang="zh-CN" altLang="en-US" sz="2800" b="1" spc="600" dirty="0">
                  <a:solidFill>
                    <a:srgbClr val="C00000"/>
                  </a:solidFill>
                  <a:latin typeface="+mn-lt"/>
                  <a:ea typeface="+mn-ea"/>
                  <a:cs typeface="+mn-ea"/>
                  <a:sym typeface="+mn-lt"/>
                </a:rPr>
                <a:t>开展背景</a:t>
              </a:r>
              <a:endParaRPr lang="zh-CN" altLang="en-US" sz="2800" b="1" spc="600" dirty="0">
                <a:solidFill>
                  <a:srgbClr val="C00000"/>
                </a:solidFill>
                <a:latin typeface="+mn-lt"/>
                <a:ea typeface="+mn-ea"/>
                <a:cs typeface="+mn-ea"/>
                <a:sym typeface="+mn-lt"/>
              </a:endParaRPr>
            </a:p>
          </p:txBody>
        </p:sp>
        <p:cxnSp>
          <p:nvCxnSpPr>
            <p:cNvPr id="22" name="直接连接符 21"/>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功能</a:t>
            </a:r>
            <a:r>
              <a:rPr lang="zh-CN" sz="2800" b="1" dirty="0">
                <a:latin typeface="微软雅黑" panose="020B0503020204020204" pitchFamily="34" charset="-122"/>
                <a:ea typeface="微软雅黑" panose="020B0503020204020204" pitchFamily="34" charset="-122"/>
                <a:cs typeface="+mn-ea"/>
                <a:sym typeface="+mn-lt"/>
              </a:rPr>
              <a:t>介绍</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流程图: 准备 1"/>
          <p:cNvSpPr/>
          <p:nvPr/>
        </p:nvSpPr>
        <p:spPr>
          <a:xfrm>
            <a:off x="988695" y="2319020"/>
            <a:ext cx="1044000" cy="354330"/>
          </a:xfrm>
          <a:prstGeom prst="flowChartPreparation">
            <a:avLst/>
          </a:prstGeom>
        </p:spPr>
        <p:style>
          <a:lnRef idx="2">
            <a:schemeClr val="accent2"/>
          </a:lnRef>
          <a:fillRef idx="1">
            <a:schemeClr val="lt1"/>
          </a:fillRef>
          <a:effectRef idx="0">
            <a:schemeClr val="accent2"/>
          </a:effectRef>
          <a:fontRef idx="minor">
            <a:schemeClr val="dk1"/>
          </a:fontRef>
        </p:style>
        <p:txBody>
          <a:bodyPr rtlCol="0" anchor="ctr"/>
          <a:p>
            <a:pPr algn="ctr"/>
            <a:r>
              <a:rPr lang="zh-CN" altLang="en-US" sz="1200"/>
              <a:t>开始</a:t>
            </a:r>
            <a:endParaRPr lang="zh-CN" altLang="en-US" sz="1200"/>
          </a:p>
        </p:txBody>
      </p:sp>
      <p:sp>
        <p:nvSpPr>
          <p:cNvPr id="3" name="流程图: 过程 2"/>
          <p:cNvSpPr/>
          <p:nvPr/>
        </p:nvSpPr>
        <p:spPr>
          <a:xfrm>
            <a:off x="2696210" y="2319020"/>
            <a:ext cx="1203325" cy="354330"/>
          </a:xfrm>
          <a:prstGeom prst="flowChartProcess">
            <a:avLst/>
          </a:prstGeom>
          <a:ln w="19050"/>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latin typeface="Calibri" panose="020F0502020204030204" charset="0"/>
                <a:sym typeface="+mn-ea"/>
              </a:rPr>
              <a:t>①</a:t>
            </a:r>
            <a:r>
              <a:rPr lang="en-US" altLang="zh-CN" sz="1200">
                <a:latin typeface="Calibri" panose="020F0502020204030204" charset="0"/>
                <a:sym typeface="+mn-ea"/>
              </a:rPr>
              <a:t> </a:t>
            </a:r>
            <a:r>
              <a:rPr lang="zh-CN" altLang="en-US" sz="1200">
                <a:latin typeface="Calibri" panose="020F0502020204030204" charset="0"/>
                <a:sym typeface="+mn-ea"/>
              </a:rPr>
              <a:t>贷款</a:t>
            </a:r>
            <a:r>
              <a:rPr lang="zh-CN" altLang="en-US" sz="1200">
                <a:latin typeface="Calibri" panose="020F0502020204030204" charset="0"/>
                <a:sym typeface="+mn-ea"/>
              </a:rPr>
              <a:t>待支付</a:t>
            </a:r>
            <a:endParaRPr lang="zh-CN" altLang="en-US" sz="1200">
              <a:latin typeface="Calibri" panose="020F0502020204030204" charset="0"/>
              <a:sym typeface="+mn-ea"/>
            </a:endParaRPr>
          </a:p>
        </p:txBody>
      </p:sp>
      <p:sp>
        <p:nvSpPr>
          <p:cNvPr id="4" name="流程图: 过程 3"/>
          <p:cNvSpPr/>
          <p:nvPr/>
        </p:nvSpPr>
        <p:spPr>
          <a:xfrm>
            <a:off x="5381050" y="2319020"/>
            <a:ext cx="1045210" cy="354330"/>
          </a:xfrm>
          <a:prstGeom prst="flowChartProcess">
            <a:avLst/>
          </a:prstGeom>
          <a:ln w="19050"/>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latin typeface="Calibri" panose="020F0502020204030204" charset="0"/>
                <a:sym typeface="+mn-ea"/>
              </a:rPr>
              <a:t>②</a:t>
            </a:r>
            <a:r>
              <a:rPr lang="en-US" altLang="zh-CN" sz="1200" b="1">
                <a:latin typeface="Calibri" panose="020F0502020204030204" charset="0"/>
                <a:sym typeface="+mn-ea"/>
              </a:rPr>
              <a:t> </a:t>
            </a:r>
            <a:r>
              <a:rPr lang="zh-CN" altLang="en-US" sz="1200">
                <a:sym typeface="+mn-ea"/>
              </a:rPr>
              <a:t>贷款</a:t>
            </a:r>
            <a:r>
              <a:rPr lang="zh-CN" altLang="en-US" sz="1200">
                <a:sym typeface="+mn-ea"/>
              </a:rPr>
              <a:t>支付</a:t>
            </a:r>
            <a:endParaRPr lang="zh-CN" altLang="en-US" sz="1200">
              <a:sym typeface="+mn-ea"/>
            </a:endParaRPr>
          </a:p>
        </p:txBody>
      </p:sp>
      <p:sp>
        <p:nvSpPr>
          <p:cNvPr id="5" name="流程图: 过程 4"/>
          <p:cNvSpPr/>
          <p:nvPr/>
        </p:nvSpPr>
        <p:spPr>
          <a:xfrm>
            <a:off x="7680960" y="2319020"/>
            <a:ext cx="1795780" cy="354330"/>
          </a:xfrm>
          <a:prstGeom prst="flowChartProcess">
            <a:avLst/>
          </a:prstGeom>
          <a:ln w="19050"/>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latin typeface="Calibri" panose="020F0502020204030204" charset="0"/>
                <a:sym typeface="+mn-ea"/>
              </a:rPr>
              <a:t>③</a:t>
            </a:r>
            <a:r>
              <a:rPr lang="en-US" altLang="zh-CN" sz="1200" b="1">
                <a:latin typeface="Calibri" panose="020F0502020204030204" charset="0"/>
                <a:sym typeface="+mn-ea"/>
              </a:rPr>
              <a:t> </a:t>
            </a:r>
            <a:r>
              <a:rPr lang="zh-CN" altLang="en-US" sz="1200">
                <a:sym typeface="+mn-ea"/>
              </a:rPr>
              <a:t>贷款支付进度</a:t>
            </a:r>
            <a:r>
              <a:rPr lang="zh-CN" altLang="en-US" sz="1200">
                <a:sym typeface="+mn-ea"/>
              </a:rPr>
              <a:t>查询</a:t>
            </a:r>
            <a:endParaRPr lang="zh-CN" altLang="en-US" sz="1200">
              <a:sym typeface="+mn-ea"/>
            </a:endParaRPr>
          </a:p>
        </p:txBody>
      </p:sp>
      <p:sp>
        <p:nvSpPr>
          <p:cNvPr id="7" name="流程图: 终止 6"/>
          <p:cNvSpPr/>
          <p:nvPr/>
        </p:nvSpPr>
        <p:spPr>
          <a:xfrm>
            <a:off x="10121325" y="2319020"/>
            <a:ext cx="1043940" cy="352800"/>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p>
            <a:pPr algn="ctr"/>
            <a:r>
              <a:rPr lang="zh-CN" altLang="en-US" sz="1200"/>
              <a:t>结束</a:t>
            </a:r>
            <a:endParaRPr lang="zh-CN" altLang="en-US" sz="1200"/>
          </a:p>
        </p:txBody>
      </p:sp>
      <p:cxnSp>
        <p:nvCxnSpPr>
          <p:cNvPr id="8" name="直接箭头连接符 7"/>
          <p:cNvCxnSpPr>
            <a:stCxn id="2" idx="3"/>
            <a:endCxn id="3" idx="1"/>
          </p:cNvCxnSpPr>
          <p:nvPr/>
        </p:nvCxnSpPr>
        <p:spPr>
          <a:xfrm>
            <a:off x="2032635" y="2496185"/>
            <a:ext cx="6635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3"/>
            <a:endCxn id="4" idx="1"/>
          </p:cNvCxnSpPr>
          <p:nvPr/>
        </p:nvCxnSpPr>
        <p:spPr>
          <a:xfrm>
            <a:off x="3899535" y="2496185"/>
            <a:ext cx="14814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a:endCxn id="5" idx="1"/>
          </p:cNvCxnSpPr>
          <p:nvPr/>
        </p:nvCxnSpPr>
        <p:spPr>
          <a:xfrm>
            <a:off x="6426200" y="2496185"/>
            <a:ext cx="12547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a:endCxn id="7" idx="1"/>
          </p:cNvCxnSpPr>
          <p:nvPr/>
        </p:nvCxnSpPr>
        <p:spPr>
          <a:xfrm flipV="1">
            <a:off x="9476740" y="2495550"/>
            <a:ext cx="64452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10130" y="3180080"/>
            <a:ext cx="2011680" cy="2861310"/>
          </a:xfrm>
          <a:prstGeom prst="rect">
            <a:avLst/>
          </a:prstGeom>
          <a:noFill/>
          <a:ln w="12700">
            <a:solidFill>
              <a:schemeClr val="tx1"/>
            </a:solidFill>
            <a:prstDash val="dash"/>
          </a:ln>
        </p:spPr>
        <p:txBody>
          <a:bodyPr wrap="square" rtlCol="0">
            <a:spAutoFit/>
          </a:bodyPr>
          <a:p>
            <a:pPr>
              <a:lnSpc>
                <a:spcPct val="150000"/>
              </a:lnSpc>
            </a:pPr>
            <a:r>
              <a:rPr lang="zh-CN" altLang="en-US" sz="1200" b="1">
                <a:latin typeface="微软雅黑" panose="020B0503020204020204" pitchFamily="34" charset="-122"/>
                <a:ea typeface="微软雅黑" panose="020B0503020204020204" pitchFamily="34" charset="-122"/>
              </a:rPr>
              <a:t>贷款待支付</a:t>
            </a:r>
            <a:r>
              <a:rPr lang="zh-CN" altLang="en-US" sz="1200" b="1">
                <a:latin typeface="微软雅黑" panose="020B0503020204020204" pitchFamily="34" charset="-122"/>
                <a:ea typeface="微软雅黑" panose="020B0503020204020204" pitchFamily="34" charset="-122"/>
              </a:rPr>
              <a:t>功能：</a:t>
            </a:r>
            <a:endParaRPr lang="en-US" altLang="zh-CN" sz="1200" b="1">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sym typeface="+mn-ea"/>
              </a:rPr>
              <a:t>1</a:t>
            </a:r>
            <a:r>
              <a:rPr lang="zh-CN" altLang="en-US" sz="1200">
                <a:latin typeface="微软雅黑" panose="020B0503020204020204" pitchFamily="34" charset="-122"/>
                <a:ea typeface="微软雅黑" panose="020B0503020204020204" pitchFamily="34" charset="-122"/>
                <a:sym typeface="+mn-ea"/>
              </a:rPr>
              <a:t>、可以在待支付信息完善功能新增或者批量导入待支付信息。</a:t>
            </a:r>
            <a:endParaRPr lang="zh-CN" altLang="en-US" sz="1200">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sym typeface="+mn-ea"/>
              </a:rPr>
              <a:t>2</a:t>
            </a:r>
            <a:r>
              <a:rPr lang="zh-CN" altLang="en-US" sz="1200">
                <a:latin typeface="微软雅黑" panose="020B0503020204020204" pitchFamily="34" charset="-122"/>
                <a:ea typeface="微软雅黑" panose="020B0503020204020204" pitchFamily="34" charset="-122"/>
                <a:sym typeface="+mn-ea"/>
              </a:rPr>
              <a:t>、可在导入模板中维护预算、付款账号及结算方式，也可以导入系统后再行维护。</a:t>
            </a:r>
            <a:endParaRPr lang="zh-CN" altLang="en-US" sz="1200">
              <a:latin typeface="微软雅黑" panose="020B0503020204020204" pitchFamily="34" charset="-122"/>
              <a:ea typeface="微软雅黑" panose="020B0503020204020204" pitchFamily="34" charset="-122"/>
            </a:endParaRPr>
          </a:p>
          <a:p>
            <a:pPr>
              <a:lnSpc>
                <a:spcPct val="150000"/>
              </a:lnSpc>
            </a:pPr>
            <a:r>
              <a:rPr lang="en-US" altLang="zh-CN" sz="1200">
                <a:solidFill>
                  <a:srgbClr val="FF0000"/>
                </a:solidFill>
                <a:latin typeface="微软雅黑" panose="020B0503020204020204" pitchFamily="34" charset="-122"/>
                <a:ea typeface="微软雅黑" panose="020B0503020204020204" pitchFamily="34" charset="-122"/>
                <a:sym typeface="+mn-ea"/>
              </a:rPr>
              <a:t>3</a:t>
            </a:r>
            <a:r>
              <a:rPr lang="zh-CN" altLang="en-US" sz="1200">
                <a:solidFill>
                  <a:srgbClr val="FF0000"/>
                </a:solidFill>
                <a:latin typeface="微软雅黑" panose="020B0503020204020204" pitchFamily="34" charset="-122"/>
                <a:ea typeface="微软雅黑" panose="020B0503020204020204" pitchFamily="34" charset="-122"/>
                <a:sym typeface="+mn-ea"/>
              </a:rPr>
              <a:t>、有业务系统单位或资金结算系统单位，后期可研究进行系统对接</a:t>
            </a:r>
            <a:endParaRPr lang="zh-CN" altLang="en-US" sz="1200">
              <a:solidFill>
                <a:srgbClr val="FF0000"/>
              </a:solidFill>
              <a:latin typeface="微软雅黑" panose="020B0503020204020204" pitchFamily="34" charset="-122"/>
              <a:ea typeface="微软雅黑" panose="020B0503020204020204" pitchFamily="34" charset="-122"/>
              <a:sym typeface="+mn-ea"/>
            </a:endParaRPr>
          </a:p>
        </p:txBody>
      </p:sp>
      <p:sp>
        <p:nvSpPr>
          <p:cNvPr id="16" name="下箭头 15"/>
          <p:cNvSpPr/>
          <p:nvPr/>
        </p:nvSpPr>
        <p:spPr>
          <a:xfrm>
            <a:off x="3157220" y="2729230"/>
            <a:ext cx="211455" cy="450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4837430" y="3180080"/>
            <a:ext cx="2444750" cy="2861310"/>
          </a:xfrm>
          <a:prstGeom prst="rect">
            <a:avLst/>
          </a:prstGeom>
          <a:noFill/>
          <a:ln w="12700">
            <a:solidFill>
              <a:schemeClr val="tx1"/>
            </a:solidFill>
            <a:prstDash val="dash"/>
          </a:ln>
        </p:spPr>
        <p:txBody>
          <a:bodyPr wrap="square" rtlCol="0">
            <a:spAutoFit/>
          </a:bodyPr>
          <a:p>
            <a:pPr>
              <a:lnSpc>
                <a:spcPct val="150000"/>
              </a:lnSpc>
            </a:pPr>
            <a:r>
              <a:rPr lang="zh-CN" altLang="en-US" sz="1200" b="1">
                <a:latin typeface="微软雅黑" panose="020B0503020204020204" pitchFamily="34" charset="-122"/>
                <a:ea typeface="微软雅黑" panose="020B0503020204020204" pitchFamily="34" charset="-122"/>
              </a:rPr>
              <a:t>贷款支付</a:t>
            </a:r>
            <a:r>
              <a:rPr lang="zh-CN" altLang="en-US" sz="1200" b="1">
                <a:latin typeface="微软雅黑" panose="020B0503020204020204" pitchFamily="34" charset="-122"/>
                <a:ea typeface="微软雅黑" panose="020B0503020204020204" pitchFamily="34" charset="-122"/>
              </a:rPr>
              <a:t>功能：</a:t>
            </a:r>
            <a:endParaRPr lang="en-US" altLang="zh-CN" sz="1200" b="1">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rPr>
              <a:t>、贷款待支付信息完善提交后，进入到贷款支付菜单，在该功能出纳可发起付款，经过审核审批后，进行落地规则判断，需要落地的落地审批后，将指令发给财司进行批量支付。</a:t>
            </a:r>
            <a:endParaRPr lang="zh-CN" altLang="en-US" sz="1200">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rPr>
              <a:t>、资金支付每个节点在提交的时候必须使用Ukey才能提交到下一个节点。</a:t>
            </a:r>
            <a:endParaRPr lang="zh-CN" altLang="en-US" sz="1200">
              <a:latin typeface="微软雅黑" panose="020B0503020204020204" pitchFamily="34" charset="-122"/>
              <a:ea typeface="微软雅黑" panose="020B0503020204020204" pitchFamily="34" charset="-122"/>
            </a:endParaRPr>
          </a:p>
        </p:txBody>
      </p:sp>
      <p:sp>
        <p:nvSpPr>
          <p:cNvPr id="22" name="下箭头 21"/>
          <p:cNvSpPr/>
          <p:nvPr/>
        </p:nvSpPr>
        <p:spPr>
          <a:xfrm>
            <a:off x="5838825" y="2729230"/>
            <a:ext cx="211455" cy="450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7655560" y="3169920"/>
            <a:ext cx="2011680" cy="1753235"/>
          </a:xfrm>
          <a:prstGeom prst="rect">
            <a:avLst/>
          </a:prstGeom>
          <a:noFill/>
          <a:ln w="12700">
            <a:solidFill>
              <a:schemeClr val="tx1"/>
            </a:solidFill>
            <a:prstDash val="dash"/>
          </a:ln>
        </p:spPr>
        <p:txBody>
          <a:bodyPr wrap="square" rtlCol="0">
            <a:spAutoFit/>
          </a:bodyPr>
          <a:p>
            <a:pPr>
              <a:lnSpc>
                <a:spcPct val="150000"/>
              </a:lnSpc>
            </a:pPr>
            <a:r>
              <a:rPr lang="zh-CN" altLang="en-US" sz="1200" b="1">
                <a:latin typeface="微软雅黑" panose="020B0503020204020204" pitchFamily="34" charset="-122"/>
                <a:ea typeface="微软雅黑" panose="020B0503020204020204" pitchFamily="34" charset="-122"/>
              </a:rPr>
              <a:t>贷款支付进度查询</a:t>
            </a:r>
            <a:r>
              <a:rPr lang="zh-CN" altLang="en-US" sz="1200" b="1">
                <a:latin typeface="微软雅黑" panose="020B0503020204020204" pitchFamily="34" charset="-122"/>
                <a:ea typeface="微软雅黑" panose="020B0503020204020204" pitchFamily="34" charset="-122"/>
              </a:rPr>
              <a:t>功能：</a:t>
            </a:r>
            <a:endParaRPr lang="en-US" altLang="zh-CN" sz="1200" b="1">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rPr>
              <a:t>、在资金支付界面发起付款后，可在支付进度查询界面查询到该笔付款的审批进度。</a:t>
            </a:r>
            <a:endParaRPr lang="zh-CN" altLang="en-US" sz="1200">
              <a:latin typeface="微软雅黑" panose="020B0503020204020204" pitchFamily="34" charset="-122"/>
              <a:ea typeface="微软雅黑" panose="020B0503020204020204" pitchFamily="34" charset="-122"/>
            </a:endParaRPr>
          </a:p>
          <a:p>
            <a:pPr>
              <a:lnSpc>
                <a:spcPct val="150000"/>
              </a:lnSpc>
            </a:pPr>
            <a:r>
              <a:rPr lang="en-US" altLang="zh-CN" sz="1200">
                <a:latin typeface="微软雅黑" panose="020B0503020204020204" pitchFamily="34" charset="-122"/>
                <a:ea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rPr>
              <a:t>、查询支付</a:t>
            </a:r>
            <a:r>
              <a:rPr lang="zh-CN" altLang="en-US" sz="1200">
                <a:latin typeface="微软雅黑" panose="020B0503020204020204" pitchFamily="34" charset="-122"/>
                <a:ea typeface="微软雅黑" panose="020B0503020204020204" pitchFamily="34" charset="-122"/>
              </a:rPr>
              <a:t>状态。</a:t>
            </a:r>
            <a:endParaRPr lang="zh-CN" altLang="en-US" sz="1200">
              <a:latin typeface="微软雅黑" panose="020B0503020204020204" pitchFamily="34" charset="-122"/>
              <a:ea typeface="微软雅黑" panose="020B0503020204020204" pitchFamily="34" charset="-122"/>
            </a:endParaRPr>
          </a:p>
        </p:txBody>
      </p:sp>
      <p:sp>
        <p:nvSpPr>
          <p:cNvPr id="26" name="下箭头 25"/>
          <p:cNvSpPr/>
          <p:nvPr/>
        </p:nvSpPr>
        <p:spPr>
          <a:xfrm>
            <a:off x="8476615" y="2719070"/>
            <a:ext cx="211455" cy="450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中括号 26"/>
          <p:cNvSpPr/>
          <p:nvPr/>
        </p:nvSpPr>
        <p:spPr>
          <a:xfrm rot="16200000">
            <a:off x="5928360" y="-1531620"/>
            <a:ext cx="285750" cy="7487285"/>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文本框 28"/>
          <p:cNvSpPr txBox="1"/>
          <p:nvPr/>
        </p:nvSpPr>
        <p:spPr>
          <a:xfrm>
            <a:off x="3556635" y="1404620"/>
            <a:ext cx="47428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lgn="ctr"/>
            <a:r>
              <a:rPr lang="zh-CN" altLang="en-US" sz="2400" dirty="0"/>
              <a:t>流贷</a:t>
            </a:r>
            <a:r>
              <a:rPr lang="zh-CN" altLang="en-US" sz="2400" dirty="0"/>
              <a:t>支付业务</a:t>
            </a:r>
            <a:r>
              <a:rPr lang="zh-CN" altLang="en-US" sz="2400" dirty="0"/>
              <a:t>流程</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92823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贷款待支付（</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zh-CN"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58877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财务人员在【贷款支付】</a:t>
            </a:r>
            <a:r>
              <a:rPr lang="en-US" altLang="zh-CN" sz="2400" dirty="0">
                <a:sym typeface="+mn-ea"/>
              </a:rPr>
              <a:t>-</a:t>
            </a:r>
            <a:r>
              <a:rPr lang="zh-CN" altLang="en-US" sz="2400" dirty="0">
                <a:sym typeface="+mn-ea"/>
              </a:rPr>
              <a:t>【贷款待支付】功能新增贷款待支付信息，可单笔新增和或者</a:t>
            </a:r>
            <a:r>
              <a:rPr lang="zh-CN" altLang="en-US" sz="2400" dirty="0">
                <a:sym typeface="+mn-ea"/>
              </a:rPr>
              <a:t>通过系统下载模板，文件导入。</a:t>
            </a:r>
            <a:r>
              <a:rPr lang="zh-CN" altLang="en-US" sz="2400" dirty="0">
                <a:sym typeface="+mn-ea"/>
              </a:rPr>
              <a:t>批量</a:t>
            </a:r>
            <a:r>
              <a:rPr lang="zh-CN" altLang="en-US" sz="2400" dirty="0">
                <a:sym typeface="+mn-ea"/>
              </a:rPr>
              <a:t>维护预算信息及</a:t>
            </a:r>
            <a:r>
              <a:rPr lang="zh-CN" altLang="en-US" sz="2400" dirty="0">
                <a:sym typeface="+mn-ea"/>
              </a:rPr>
              <a:t>结算方式。</a:t>
            </a:r>
            <a:endParaRPr lang="zh-CN" altLang="en-US" sz="2400" dirty="0"/>
          </a:p>
        </p:txBody>
      </p:sp>
      <p:sp>
        <p:nvSpPr>
          <p:cNvPr id="4" name="文本框 3"/>
          <p:cNvSpPr txBox="1"/>
          <p:nvPr/>
        </p:nvSpPr>
        <p:spPr>
          <a:xfrm>
            <a:off x="7444105" y="2735580"/>
            <a:ext cx="4542155" cy="424624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【新增】单笔新增一条待支付</a:t>
            </a:r>
            <a:r>
              <a:rPr lang="zh-CN" altLang="en-US" sz="2000" b="0" dirty="0">
                <a:latin typeface="微软雅黑" panose="020B0503020204020204" pitchFamily="34" charset="-122"/>
                <a:ea typeface="微软雅黑" panose="020B0503020204020204" pitchFamily="34" charset="-122"/>
                <a:cs typeface="+mn-ea"/>
              </a:rPr>
              <a:t>信息</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【下载模板】下载待支付信息</a:t>
            </a:r>
            <a:r>
              <a:rPr lang="zh-CN" altLang="en-US" sz="2000" b="0" dirty="0">
                <a:latin typeface="微软雅黑" panose="020B0503020204020204" pitchFamily="34" charset="-122"/>
                <a:ea typeface="微软雅黑" panose="020B0503020204020204" pitchFamily="34" charset="-122"/>
                <a:cs typeface="+mn-ea"/>
              </a:rPr>
              <a:t>模板</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【文件导入】通过导入文件批量上传待支付</a:t>
            </a:r>
            <a:r>
              <a:rPr lang="zh-CN" altLang="en-US" sz="2000" b="0" dirty="0">
                <a:latin typeface="微软雅黑" panose="020B0503020204020204" pitchFamily="34" charset="-122"/>
                <a:ea typeface="微软雅黑" panose="020B0503020204020204" pitchFamily="34" charset="-122"/>
                <a:cs typeface="+mn-ea"/>
              </a:rPr>
              <a:t>信息</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【批量删除】对于导入的可以按照导入</a:t>
            </a:r>
            <a:r>
              <a:rPr lang="zh-CN" altLang="en-US" sz="2000" b="0" dirty="0">
                <a:latin typeface="微软雅黑" panose="020B0503020204020204" pitchFamily="34" charset="-122"/>
                <a:ea typeface="微软雅黑" panose="020B0503020204020204" pitchFamily="34" charset="-122"/>
                <a:cs typeface="+mn-ea"/>
              </a:rPr>
              <a:t>批次号批量</a:t>
            </a:r>
            <a:r>
              <a:rPr lang="zh-CN" altLang="en-US" sz="2000" b="0" dirty="0">
                <a:latin typeface="微软雅黑" panose="020B0503020204020204" pitchFamily="34" charset="-122"/>
                <a:ea typeface="微软雅黑" panose="020B0503020204020204" pitchFamily="34" charset="-122"/>
                <a:cs typeface="+mn-ea"/>
              </a:rPr>
              <a:t>删除</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【批量维护结算方式】、【批量维护预算</a:t>
            </a:r>
            <a:r>
              <a:rPr lang="zh-CN" altLang="en-US" sz="2000" b="0" dirty="0">
                <a:latin typeface="微软雅黑" panose="020B0503020204020204" pitchFamily="34" charset="-122"/>
                <a:ea typeface="微软雅黑" panose="020B0503020204020204" pitchFamily="34" charset="-122"/>
                <a:cs typeface="+mn-ea"/>
              </a:rPr>
              <a:t>信息】</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【批量提交】提交到资金支付</a:t>
            </a:r>
            <a:r>
              <a:rPr lang="zh-CN" altLang="en-US" sz="2000" b="0" dirty="0">
                <a:latin typeface="微软雅黑" panose="020B0503020204020204" pitchFamily="34" charset="-122"/>
                <a:ea typeface="微软雅黑" panose="020B0503020204020204" pitchFamily="34" charset="-122"/>
                <a:cs typeface="+mn-ea"/>
              </a:rPr>
              <a:t>池</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610870" y="3052445"/>
            <a:ext cx="6700520" cy="34518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91019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贷款待支付（</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zh-CN"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新增</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695960" y="1849120"/>
            <a:ext cx="3877945" cy="286131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贷款借据号必输，需要点击放大镜进行</a:t>
            </a:r>
            <a:r>
              <a:rPr lang="zh-CN" altLang="en-US" sz="2000" b="0" dirty="0">
                <a:latin typeface="微软雅黑" panose="020B0503020204020204" pitchFamily="34" charset="-122"/>
                <a:ea typeface="微软雅黑" panose="020B0503020204020204" pitchFamily="34" charset="-122"/>
                <a:cs typeface="+mn-ea"/>
              </a:rPr>
              <a:t>选择</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选择计划要素，选到</a:t>
            </a:r>
            <a:r>
              <a:rPr lang="en-US" altLang="zh-CN" sz="2000" b="0" dirty="0">
                <a:latin typeface="微软雅黑" panose="020B0503020204020204" pitchFamily="34" charset="-122"/>
                <a:ea typeface="微软雅黑" panose="020B0503020204020204" pitchFamily="34" charset="-122"/>
                <a:cs typeface="+mn-ea"/>
              </a:rPr>
              <a:t>3</a:t>
            </a:r>
            <a:r>
              <a:rPr lang="zh-CN" altLang="en-US" sz="2000" b="0" dirty="0">
                <a:latin typeface="微软雅黑" panose="020B0503020204020204" pitchFamily="34" charset="-122"/>
                <a:ea typeface="微软雅黑" panose="020B0503020204020204" pitchFamily="34" charset="-122"/>
                <a:cs typeface="+mn-ea"/>
              </a:rPr>
              <a:t>级</a:t>
            </a:r>
            <a:r>
              <a:rPr lang="zh-CN" altLang="en-US" sz="2000" b="0" dirty="0">
                <a:latin typeface="微软雅黑" panose="020B0503020204020204" pitchFamily="34" charset="-122"/>
                <a:ea typeface="微软雅黑" panose="020B0503020204020204" pitchFamily="34" charset="-122"/>
                <a:cs typeface="+mn-ea"/>
              </a:rPr>
              <a:t>科目</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结算方式</a:t>
            </a:r>
            <a:r>
              <a:rPr lang="zh-CN" altLang="en-US" sz="2000" b="0" dirty="0">
                <a:latin typeface="微软雅黑" panose="020B0503020204020204" pitchFamily="34" charset="-122"/>
                <a:ea typeface="微软雅黑" panose="020B0503020204020204" pitchFamily="34" charset="-122"/>
                <a:cs typeface="+mn-ea"/>
              </a:rPr>
              <a:t>为电汇</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结算渠道</a:t>
            </a:r>
            <a:r>
              <a:rPr lang="zh-CN" altLang="en-US" sz="2000" dirty="0">
                <a:latin typeface="微软雅黑" panose="020B0503020204020204" pitchFamily="34" charset="-122"/>
                <a:ea typeface="微软雅黑" panose="020B0503020204020204" pitchFamily="34" charset="-122"/>
                <a:cs typeface="+mn-ea"/>
                <a:sym typeface="+mn-ea"/>
              </a:rPr>
              <a:t>为财司支付</a:t>
            </a:r>
            <a:endParaRPr lang="zh-CN" altLang="en-US"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4636135" y="2004695"/>
            <a:ext cx="6947535" cy="3580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91019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贷款待支付（</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zh-CN"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新增</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695960" y="2068195"/>
            <a:ext cx="3877945" cy="286131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solidFill>
                  <a:srgbClr val="FF0000"/>
                </a:solidFill>
                <a:latin typeface="微软雅黑" panose="020B0503020204020204" pitchFamily="34" charset="-122"/>
                <a:ea typeface="微软雅黑" panose="020B0503020204020204" pitchFamily="34" charset="-122"/>
                <a:cs typeface="+mn-ea"/>
              </a:rPr>
              <a:t>是否集团内部账户间转款</a:t>
            </a:r>
            <a:r>
              <a:rPr lang="zh-CN" altLang="en-US" sz="2000" b="0" dirty="0">
                <a:latin typeface="微软雅黑" panose="020B0503020204020204" pitchFamily="34" charset="-122"/>
                <a:ea typeface="微软雅黑" panose="020B0503020204020204" pitchFamily="34" charset="-122"/>
                <a:cs typeface="+mn-ea"/>
              </a:rPr>
              <a:t>：</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是</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，不需要输入收款行名称，收款行</a:t>
            </a:r>
            <a:r>
              <a:rPr lang="zh-CN" altLang="en-US" sz="2000" b="0" dirty="0">
                <a:latin typeface="微软雅黑" panose="020B0503020204020204" pitchFamily="34" charset="-122"/>
                <a:ea typeface="微软雅黑" panose="020B0503020204020204" pitchFamily="34" charset="-122"/>
                <a:cs typeface="+mn-ea"/>
              </a:rPr>
              <a:t>行号</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否</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，属于财司账户对外支付或者是银行账户对外支付</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904740" y="1883410"/>
            <a:ext cx="6195695" cy="2388870"/>
          </a:xfrm>
          <a:prstGeom prst="rect">
            <a:avLst/>
          </a:prstGeom>
        </p:spPr>
      </p:pic>
      <p:pic>
        <p:nvPicPr>
          <p:cNvPr id="4" name="图片 3"/>
          <p:cNvPicPr>
            <a:picLocks noChangeAspect="1"/>
          </p:cNvPicPr>
          <p:nvPr/>
        </p:nvPicPr>
        <p:blipFill>
          <a:blip r:embed="rId2"/>
          <a:stretch>
            <a:fillRect/>
          </a:stretch>
        </p:blipFill>
        <p:spPr>
          <a:xfrm>
            <a:off x="1921510" y="4859655"/>
            <a:ext cx="9996805" cy="15233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12978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贷款待支付（</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zh-CN"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批量维护、</a:t>
            </a:r>
            <a:r>
              <a:rPr lang="zh-CN" altLang="en-US" sz="2800" b="1" dirty="0">
                <a:latin typeface="微软雅黑" panose="020B0503020204020204" pitchFamily="34" charset="-122"/>
                <a:ea typeface="微软雅黑" panose="020B0503020204020204" pitchFamily="34" charset="-122"/>
                <a:cs typeface="+mn-ea"/>
                <a:sym typeface="+mn-lt"/>
              </a:rPr>
              <a:t>提交</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7"/>
          <p:cNvSpPr txBox="1"/>
          <p:nvPr/>
        </p:nvSpPr>
        <p:spPr>
          <a:xfrm>
            <a:off x="7282180" y="828040"/>
            <a:ext cx="4629150" cy="424624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可通过左侧选择框，选择多笔单据进行批量维护预算信息及批量维护结算</a:t>
            </a:r>
            <a:r>
              <a:rPr lang="zh-CN" altLang="en-US" sz="2000" b="0" dirty="0">
                <a:latin typeface="微软雅黑" panose="020B0503020204020204" pitchFamily="34" charset="-122"/>
                <a:ea typeface="微软雅黑" panose="020B0503020204020204" pitchFamily="34" charset="-122"/>
                <a:cs typeface="+mn-ea"/>
              </a:rPr>
              <a:t>方式</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【保存】后</a:t>
            </a:r>
            <a:r>
              <a:rPr lang="zh-CN" altLang="en-US" sz="2000" b="0" dirty="0">
                <a:latin typeface="微软雅黑" panose="020B0503020204020204" pitchFamily="34" charset="-122"/>
                <a:ea typeface="微软雅黑" panose="020B0503020204020204" pitchFamily="34" charset="-122"/>
                <a:cs typeface="+mn-ea"/>
              </a:rPr>
              <a:t>生效</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【批量提交】检查是否全部完善了预算和结算信息</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提交后页面会提示：已提交至后台处理，请稍后查询。提交失败记录系统将推送消息，请在右上角消息处查看</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259715" y="1592580"/>
            <a:ext cx="6791325" cy="2164080"/>
          </a:xfrm>
          <a:prstGeom prst="rect">
            <a:avLst/>
          </a:prstGeom>
        </p:spPr>
      </p:pic>
      <p:pic>
        <p:nvPicPr>
          <p:cNvPr id="3" name="图片 2"/>
          <p:cNvPicPr>
            <a:picLocks noChangeAspect="1"/>
          </p:cNvPicPr>
          <p:nvPr/>
        </p:nvPicPr>
        <p:blipFill>
          <a:blip r:embed="rId2"/>
          <a:stretch>
            <a:fillRect/>
          </a:stretch>
        </p:blipFill>
        <p:spPr>
          <a:xfrm>
            <a:off x="259715" y="3862070"/>
            <a:ext cx="6791960" cy="2020570"/>
          </a:xfrm>
          <a:prstGeom prst="rect">
            <a:avLst/>
          </a:prstGeom>
        </p:spPr>
      </p:pic>
      <p:pic>
        <p:nvPicPr>
          <p:cNvPr id="4" name="图片 3"/>
          <p:cNvPicPr>
            <a:picLocks noChangeAspect="1"/>
          </p:cNvPicPr>
          <p:nvPr/>
        </p:nvPicPr>
        <p:blipFill>
          <a:blip r:embed="rId3"/>
          <a:stretch>
            <a:fillRect/>
          </a:stretch>
        </p:blipFill>
        <p:spPr>
          <a:xfrm>
            <a:off x="7159625" y="5093970"/>
            <a:ext cx="4956175" cy="13608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12978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贷款待支付（</a:t>
            </a:r>
            <a:r>
              <a:rPr lang="en-US" altLang="zh-CN" sz="2800" b="1" dirty="0">
                <a:latin typeface="微软雅黑" panose="020B0503020204020204" pitchFamily="34" charset="-122"/>
                <a:ea typeface="微软雅黑" panose="020B0503020204020204" pitchFamily="34" charset="-122"/>
                <a:cs typeface="+mn-ea"/>
                <a:sym typeface="+mn-lt"/>
              </a:rPr>
              <a:t>4</a:t>
            </a:r>
            <a:r>
              <a:rPr lang="zh-CN" altLang="zh-CN"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文件导入</a:t>
            </a:r>
            <a:r>
              <a:rPr lang="zh-CN" altLang="en-US" sz="2800" b="1" dirty="0">
                <a:latin typeface="微软雅黑" panose="020B0503020204020204" pitchFamily="34" charset="-122"/>
                <a:ea typeface="微软雅黑" panose="020B0503020204020204" pitchFamily="34" charset="-122"/>
                <a:cs typeface="+mn-ea"/>
                <a:sym typeface="+mn-lt"/>
              </a:rPr>
              <a:t>说明</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2" name="表格 1"/>
          <p:cNvGraphicFramePr/>
          <p:nvPr/>
        </p:nvGraphicFramePr>
        <p:xfrm>
          <a:off x="490220" y="2085975"/>
          <a:ext cx="11076940" cy="1858010"/>
        </p:xfrm>
        <a:graphic>
          <a:graphicData uri="http://schemas.openxmlformats.org/drawingml/2006/table">
            <a:tbl>
              <a:tblPr firstRow="1" bandRow="1">
                <a:tableStyleId>{5C22544A-7EE6-4342-B048-85BDC9FD1C3A}</a:tableStyleId>
              </a:tblPr>
              <a:tblGrid>
                <a:gridCol w="547769"/>
                <a:gridCol w="435635"/>
                <a:gridCol w="452009"/>
                <a:gridCol w="577043"/>
                <a:gridCol w="448535"/>
                <a:gridCol w="480787"/>
                <a:gridCol w="390979"/>
                <a:gridCol w="390981"/>
                <a:gridCol w="390483"/>
                <a:gridCol w="605324"/>
                <a:gridCol w="391972"/>
                <a:gridCol w="390484"/>
                <a:gridCol w="391477"/>
                <a:gridCol w="390483"/>
                <a:gridCol w="406361"/>
                <a:gridCol w="490213"/>
                <a:gridCol w="288770"/>
                <a:gridCol w="378576"/>
                <a:gridCol w="807264"/>
                <a:gridCol w="807266"/>
                <a:gridCol w="807264"/>
                <a:gridCol w="807265"/>
              </a:tblGrid>
              <a:tr h="580390">
                <a:tc gridSpan="19">
                  <a:txBody>
                    <a:bodyPr/>
                    <a:p>
                      <a:pPr indent="0" algn="ctr">
                        <a:buNone/>
                      </a:pPr>
                      <a:r>
                        <a:rPr lang="zh-CN" sz="1600" b="1">
                          <a:solidFill>
                            <a:srgbClr val="000000"/>
                          </a:solidFill>
                          <a:latin typeface="微软雅黑" panose="020B0503020204020204" pitchFamily="34" charset="-122"/>
                          <a:ea typeface="微软雅黑" panose="020B0503020204020204" pitchFamily="34" charset="-122"/>
                        </a:rPr>
                        <a:t>待支付信息导入模板</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indent="0" algn="ctr">
                        <a:buNone/>
                      </a:pPr>
                      <a:endParaRPr lang="zh-CN" altLang="en-US" sz="1600" b="1">
                        <a:solidFill>
                          <a:srgbClr val="000000"/>
                        </a:solidFill>
                        <a:latin typeface="微软雅黑" panose="020B0503020204020204" pitchFamily="34" charset="-122"/>
                        <a:ea typeface="微软雅黑" panose="020B0503020204020204" pitchFamily="34" charset="-122"/>
                      </a:endParaRPr>
                    </a:p>
                  </a:txBody>
                  <a:tcPr>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indent="0" algn="ctr">
                        <a:buNone/>
                      </a:pPr>
                      <a:endParaRPr lang="zh-CN" altLang="en-US" sz="1600" b="1">
                        <a:solidFill>
                          <a:srgbClr val="000000"/>
                        </a:solidFill>
                        <a:latin typeface="微软雅黑" panose="020B0503020204020204" pitchFamily="34" charset="-122"/>
                        <a:ea typeface="微软雅黑" panose="020B0503020204020204" pitchFamily="34" charset="-122"/>
                      </a:endParaRPr>
                    </a:p>
                  </a:txBody>
                  <a:tcPr>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indent="0" algn="ctr">
                        <a:buNone/>
                      </a:pPr>
                      <a:endParaRPr lang="zh-CN" altLang="en-US" sz="1600" b="1">
                        <a:solidFill>
                          <a:srgbClr val="000000"/>
                        </a:solidFill>
                        <a:latin typeface="微软雅黑" panose="020B0503020204020204" pitchFamily="34" charset="-122"/>
                        <a:ea typeface="微软雅黑" panose="020B0503020204020204" pitchFamily="34" charset="-122"/>
                      </a:endParaRPr>
                    </a:p>
                  </a:txBody>
                  <a:tcPr>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580390">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付款类型</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收款方账号</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收款方户名</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收款账户类别</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收款行名称</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收款行行号</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金额（元）</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付款用途</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b="0">
                          <a:solidFill>
                            <a:srgbClr val="000000"/>
                          </a:solidFill>
                          <a:latin typeface="微软雅黑" panose="020B0503020204020204" pitchFamily="34" charset="-122"/>
                          <a:ea typeface="微软雅黑" panose="020B0503020204020204" pitchFamily="34" charset="-122"/>
                        </a:rPr>
                        <a:t>备注</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计划要素</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结算方式</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付款账号</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结算渠道</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特殊事项</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票据号</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合同名称</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合同编号</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rPr>
                        <a:t>合同总金额</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合同签订日期(格式:2023/1/1)</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短信通知对方手机号</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自有流水号</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放款申请(借据)号</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5861050" y="3902075"/>
            <a:ext cx="5705475"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注意：需通过系统【下载模板】，在系统下载模板基础上进行填报数据，自己制作的模板必须要与系统下载的模板保持</a:t>
            </a:r>
            <a:r>
              <a:rPr lang="zh-CN" altLang="en-US" sz="2000" b="0" dirty="0">
                <a:latin typeface="微软雅黑" panose="020B0503020204020204" pitchFamily="34" charset="-122"/>
                <a:ea typeface="微软雅黑" panose="020B0503020204020204" pitchFamily="34" charset="-122"/>
                <a:cs typeface="+mn-ea"/>
              </a:rPr>
              <a:t>一致</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模板中带</a:t>
            </a:r>
            <a:r>
              <a:rPr lang="en-US" altLang="zh-CN" sz="2000" b="0" dirty="0">
                <a:latin typeface="微软雅黑" panose="020B0503020204020204" pitchFamily="34" charset="-122"/>
                <a:ea typeface="微软雅黑" panose="020B0503020204020204" pitchFamily="34" charset="-122"/>
                <a:cs typeface="+mn-ea"/>
              </a:rPr>
              <a:t>“</a:t>
            </a:r>
            <a:r>
              <a:rPr lang="en-US" altLang="zh-CN" sz="2000" b="0" dirty="0">
                <a:solidFill>
                  <a:srgbClr val="FF0000"/>
                </a:solidFill>
                <a:latin typeface="微软雅黑" panose="020B0503020204020204" pitchFamily="34" charset="-122"/>
                <a:ea typeface="微软雅黑" panose="020B0503020204020204" pitchFamily="34" charset="-122"/>
                <a:cs typeface="+mn-ea"/>
              </a:rPr>
              <a:t>*</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的，为必输</a:t>
            </a:r>
            <a:r>
              <a:rPr lang="zh-CN" altLang="en-US" sz="2000" b="0" dirty="0">
                <a:latin typeface="微软雅黑" panose="020B0503020204020204" pitchFamily="34" charset="-122"/>
                <a:ea typeface="微软雅黑" panose="020B0503020204020204" pitchFamily="34" charset="-122"/>
                <a:cs typeface="+mn-ea"/>
              </a:rPr>
              <a:t>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554990" y="4012565"/>
            <a:ext cx="5306060" cy="1908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530923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贷款支付（</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0528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出纳在【贷款支付】</a:t>
            </a:r>
            <a:r>
              <a:rPr lang="en-US" altLang="zh-CN" sz="2400" dirty="0">
                <a:sym typeface="+mn-ea"/>
              </a:rPr>
              <a:t>-</a:t>
            </a:r>
            <a:r>
              <a:rPr lang="zh-CN" altLang="en-US" sz="2400" dirty="0">
                <a:sym typeface="+mn-ea"/>
              </a:rPr>
              <a:t>【</a:t>
            </a:r>
            <a:r>
              <a:rPr lang="zh-CN" altLang="en-US" sz="2400" dirty="0">
                <a:sym typeface="+mn-ea"/>
              </a:rPr>
              <a:t>贷款支付】功能发起付款指令，可通过左侧的选择框，可批量发起支付申请。</a:t>
            </a:r>
            <a:endParaRPr lang="zh-CN" altLang="en-US" sz="2400" dirty="0"/>
          </a:p>
        </p:txBody>
      </p:sp>
      <p:sp>
        <p:nvSpPr>
          <p:cNvPr id="100" name="文本框 99"/>
          <p:cNvSpPr txBox="1"/>
          <p:nvPr/>
        </p:nvSpPr>
        <p:spPr>
          <a:xfrm>
            <a:off x="7578725" y="2681605"/>
            <a:ext cx="4316730" cy="332295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查询结果页签分为线上待处理、线下待处理、失败待处理和</a:t>
            </a:r>
            <a:r>
              <a:rPr lang="zh-CN" altLang="en-US" sz="2000" dirty="0">
                <a:latin typeface="微软雅黑" panose="020B0503020204020204" pitchFamily="34" charset="-122"/>
                <a:ea typeface="微软雅黑" panose="020B0503020204020204" pitchFamily="34" charset="-122"/>
                <a:cs typeface="+mn-ea"/>
                <a:sym typeface="+mn-ea"/>
              </a:rPr>
              <a:t>全部</a:t>
            </a:r>
            <a:r>
              <a:rPr lang="zh-CN" altLang="en-US" sz="2000" b="0" dirty="0">
                <a:latin typeface="微软雅黑" panose="020B0503020204020204" pitchFamily="34" charset="-122"/>
                <a:ea typeface="微软雅黑" panose="020B0503020204020204" pitchFamily="34" charset="-122"/>
                <a:cs typeface="+mn-ea"/>
              </a:rPr>
              <a:t>，操作时可直接点击对应的分类页签进行</a:t>
            </a:r>
            <a:r>
              <a:rPr lang="zh-CN" altLang="en-US" sz="2000" b="0" dirty="0">
                <a:latin typeface="微软雅黑" panose="020B0503020204020204" pitchFamily="34" charset="-122"/>
                <a:ea typeface="微软雅黑" panose="020B0503020204020204" pitchFamily="34" charset="-122"/>
                <a:cs typeface="+mn-ea"/>
              </a:rPr>
              <a:t>查询</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【置为成功】、【置为失败】当线下处理的支付完成后，在系统中更改</a:t>
            </a:r>
            <a:r>
              <a:rPr lang="zh-CN" altLang="en-US" sz="2000" b="0" dirty="0">
                <a:latin typeface="微软雅黑" panose="020B0503020204020204" pitchFamily="34" charset="-122"/>
                <a:ea typeface="微软雅黑" panose="020B0503020204020204" pitchFamily="34" charset="-122"/>
                <a:cs typeface="+mn-ea"/>
              </a:rPr>
              <a:t>状态</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436880" y="2882265"/>
            <a:ext cx="7052945" cy="3634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730948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贷款支付（</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 name="文本框 99"/>
          <p:cNvSpPr txBox="1"/>
          <p:nvPr/>
        </p:nvSpPr>
        <p:spPr>
          <a:xfrm>
            <a:off x="554355" y="1564640"/>
            <a:ext cx="3965575" cy="516953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选择多笔支付指令后，点击【发起</a:t>
            </a:r>
            <a:r>
              <a:rPr lang="zh-CN" altLang="en-US" sz="2000" b="0" dirty="0">
                <a:latin typeface="微软雅黑" panose="020B0503020204020204" pitchFamily="34" charset="-122"/>
                <a:ea typeface="微软雅黑" panose="020B0503020204020204" pitchFamily="34" charset="-122"/>
                <a:cs typeface="+mn-ea"/>
              </a:rPr>
              <a:t>付款】</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在线上支付发起界面，可以选择【合并提交】和【单笔提交】，合并提交是一次审批多笔，单笔提交的审批需要逐笔</a:t>
            </a:r>
            <a:r>
              <a:rPr lang="zh-CN" altLang="en-US" sz="2000" b="0" dirty="0">
                <a:latin typeface="微软雅黑" panose="020B0503020204020204" pitchFamily="34" charset="-122"/>
                <a:ea typeface="微软雅黑" panose="020B0503020204020204" pitchFamily="34" charset="-122"/>
                <a:cs typeface="+mn-ea"/>
              </a:rPr>
              <a:t>审批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dirty="0">
                <a:latin typeface="微软雅黑" panose="020B0503020204020204" pitchFamily="34" charset="-122"/>
                <a:ea typeface="微软雅黑" panose="020B0503020204020204" pitchFamily="34" charset="-122"/>
                <a:cs typeface="+mn-ea"/>
                <a:sym typeface="+mn-ea"/>
              </a:rPr>
              <a:t>提交后页面会提示：已提交至后台处理，请稍后查询。提交失败记录系统将推送消息，请在右上角消息处查看</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stretch>
            <a:fillRect/>
          </a:stretch>
        </p:blipFill>
        <p:spPr>
          <a:xfrm>
            <a:off x="5009515" y="1005205"/>
            <a:ext cx="6238875" cy="3194685"/>
          </a:xfrm>
          <a:prstGeom prst="rect">
            <a:avLst/>
          </a:prstGeom>
        </p:spPr>
      </p:pic>
      <p:pic>
        <p:nvPicPr>
          <p:cNvPr id="3" name="图片 2"/>
          <p:cNvPicPr>
            <a:picLocks noChangeAspect="1"/>
          </p:cNvPicPr>
          <p:nvPr/>
        </p:nvPicPr>
        <p:blipFill>
          <a:blip r:embed="rId2"/>
          <a:stretch>
            <a:fillRect/>
          </a:stretch>
        </p:blipFill>
        <p:spPr>
          <a:xfrm>
            <a:off x="5009515" y="4496435"/>
            <a:ext cx="6435090" cy="2136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693864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贷款支付（</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复核、</a:t>
            </a:r>
            <a:r>
              <a:rPr lang="zh-CN" altLang="en-US" sz="2800" b="1" dirty="0">
                <a:latin typeface="微软雅黑" panose="020B0503020204020204" pitchFamily="34" charset="-122"/>
                <a:ea typeface="微软雅黑" panose="020B0503020204020204" pitchFamily="34" charset="-122"/>
                <a:cs typeface="+mn-ea"/>
                <a:sym typeface="+mn-lt"/>
              </a:rPr>
              <a:t>审批</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6718935" y="1301750"/>
            <a:ext cx="4542155" cy="239966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在首页待办任务区进行审核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点击【签收</a:t>
            </a:r>
            <a:r>
              <a:rPr lang="en-US" altLang="zh-CN" sz="2000" b="0" dirty="0">
                <a:latin typeface="微软雅黑" panose="020B0503020204020204" pitchFamily="34" charset="-122"/>
                <a:ea typeface="微软雅黑" panose="020B0503020204020204" pitchFamily="34" charset="-122"/>
                <a:cs typeface="+mn-ea"/>
              </a:rPr>
              <a:t>/</a:t>
            </a:r>
            <a:r>
              <a:rPr lang="zh-CN" altLang="en-US" sz="2000" b="0" dirty="0">
                <a:latin typeface="微软雅黑" panose="020B0503020204020204" pitchFamily="34" charset="-122"/>
                <a:ea typeface="微软雅黑" panose="020B0503020204020204" pitchFamily="34" charset="-122"/>
                <a:cs typeface="+mn-ea"/>
              </a:rPr>
              <a:t>处理】后，进入资金支付审核界面进行</a:t>
            </a:r>
            <a:r>
              <a:rPr lang="zh-CN" altLang="en-US" sz="2000" b="0" dirty="0">
                <a:latin typeface="微软雅黑" panose="020B0503020204020204" pitchFamily="34" charset="-122"/>
                <a:ea typeface="微软雅黑" panose="020B0503020204020204" pitchFamily="34" charset="-122"/>
                <a:cs typeface="+mn-ea"/>
              </a:rPr>
              <a:t>审核</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可选择多条数据，点击【批量审批】，提交至下一岗位</a:t>
            </a:r>
            <a:endParaRPr lang="zh-CN" altLang="en-US" sz="2000" b="0" dirty="0">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371475" y="4764405"/>
            <a:ext cx="5712460" cy="193802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对于合并提交审批的单据，需要选择哪些付款审批通过，提交到</a:t>
            </a:r>
            <a:r>
              <a:rPr lang="zh-CN" altLang="en-US" sz="2000" b="0" dirty="0">
                <a:latin typeface="微软雅黑" panose="020B0503020204020204" pitchFamily="34" charset="-122"/>
                <a:ea typeface="微软雅黑" panose="020B0503020204020204" pitchFamily="34" charset="-122"/>
                <a:cs typeface="+mn-ea"/>
              </a:rPr>
              <a:t>下一岗位</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退回时可选择前面任意一个节点</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提交需要插入</a:t>
            </a:r>
            <a:r>
              <a:rPr lang="en-US" altLang="zh-CN" sz="2000" b="0" dirty="0">
                <a:latin typeface="微软雅黑" panose="020B0503020204020204" pitchFamily="34" charset="-122"/>
                <a:ea typeface="微软雅黑" panose="020B0503020204020204" pitchFamily="34" charset="-122"/>
                <a:cs typeface="+mn-ea"/>
              </a:rPr>
              <a:t>Ukey</a:t>
            </a:r>
            <a:r>
              <a:rPr lang="zh-CN" altLang="en-US" sz="2000" b="0" dirty="0">
                <a:latin typeface="微软雅黑" panose="020B0503020204020204" pitchFamily="34" charset="-122"/>
                <a:ea typeface="微软雅黑" panose="020B0503020204020204" pitchFamily="34" charset="-122"/>
                <a:cs typeface="+mn-ea"/>
              </a:rPr>
              <a:t>，输入</a:t>
            </a:r>
            <a:r>
              <a:rPr lang="en-US" altLang="zh-CN" sz="2000" b="0" dirty="0">
                <a:latin typeface="微软雅黑" panose="020B0503020204020204" pitchFamily="34" charset="-122"/>
                <a:ea typeface="微软雅黑" panose="020B0503020204020204" pitchFamily="34" charset="-122"/>
                <a:cs typeface="+mn-ea"/>
              </a:rPr>
              <a:t>pin</a:t>
            </a:r>
            <a:r>
              <a:rPr lang="zh-CN" altLang="en-US" sz="2000" b="0" dirty="0">
                <a:latin typeface="微软雅黑" panose="020B0503020204020204" pitchFamily="34" charset="-122"/>
                <a:ea typeface="微软雅黑" panose="020B0503020204020204" pitchFamily="34" charset="-122"/>
                <a:cs typeface="+mn-ea"/>
              </a:rPr>
              <a:t>码</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stretch>
            <a:fillRect/>
          </a:stretch>
        </p:blipFill>
        <p:spPr>
          <a:xfrm>
            <a:off x="371475" y="1598930"/>
            <a:ext cx="5956300" cy="3053080"/>
          </a:xfrm>
          <a:prstGeom prst="rect">
            <a:avLst/>
          </a:prstGeom>
        </p:spPr>
      </p:pic>
      <p:pic>
        <p:nvPicPr>
          <p:cNvPr id="7" name="图片 6"/>
          <p:cNvPicPr>
            <a:picLocks noChangeAspect="1"/>
          </p:cNvPicPr>
          <p:nvPr/>
        </p:nvPicPr>
        <p:blipFill>
          <a:blip r:embed="rId2"/>
          <a:stretch>
            <a:fillRect/>
          </a:stretch>
        </p:blipFill>
        <p:spPr>
          <a:xfrm>
            <a:off x="6456045" y="3776980"/>
            <a:ext cx="5581650" cy="2697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6938645"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贷款支付（</a:t>
            </a:r>
            <a:r>
              <a:rPr lang="en-US" altLang="zh-CN" sz="2800" b="1" dirty="0">
                <a:latin typeface="微软雅黑" panose="020B0503020204020204" pitchFamily="34" charset="-122"/>
                <a:ea typeface="微软雅黑" panose="020B0503020204020204" pitchFamily="34" charset="-122"/>
                <a:cs typeface="+mn-ea"/>
                <a:sym typeface="+mn-lt"/>
              </a:rPr>
              <a:t>4</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线下支付更改</a:t>
            </a:r>
            <a:r>
              <a:rPr lang="zh-CN" altLang="en-US" sz="2800" b="1" dirty="0">
                <a:latin typeface="微软雅黑" panose="020B0503020204020204" pitchFamily="34" charset="-122"/>
                <a:ea typeface="微软雅黑" panose="020B0503020204020204" pitchFamily="34" charset="-122"/>
                <a:cs typeface="+mn-ea"/>
                <a:sym typeface="+mn-lt"/>
              </a:rPr>
              <a:t>状态</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6899910" y="1987550"/>
            <a:ext cx="4542155"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可以批量更改</a:t>
            </a:r>
            <a:r>
              <a:rPr lang="zh-CN" altLang="en-US" sz="2000" b="0" dirty="0">
                <a:latin typeface="微软雅黑" panose="020B0503020204020204" pitchFamily="34" charset="-122"/>
                <a:ea typeface="微软雅黑" panose="020B0503020204020204" pitchFamily="34" charset="-122"/>
                <a:cs typeface="+mn-ea"/>
              </a:rPr>
              <a:t>状态</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置为成功时必须选择对应的交易</a:t>
            </a:r>
            <a:r>
              <a:rPr lang="zh-CN" altLang="en-US" sz="2000" b="0" dirty="0">
                <a:latin typeface="微软雅黑" panose="020B0503020204020204" pitchFamily="34" charset="-122"/>
                <a:ea typeface="微软雅黑" panose="020B0503020204020204" pitchFamily="34" charset="-122"/>
                <a:cs typeface="+mn-ea"/>
              </a:rPr>
              <a:t>明细</a:t>
            </a:r>
            <a:endParaRPr lang="zh-CN" altLang="en-US" sz="2000" b="0" dirty="0">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555625" y="5238115"/>
            <a:ext cx="6130925"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solidFill>
                  <a:srgbClr val="FF0000"/>
                </a:solidFill>
                <a:latin typeface="微软雅黑" panose="020B0503020204020204" pitchFamily="34" charset="-122"/>
                <a:ea typeface="微软雅黑" panose="020B0503020204020204" pitchFamily="34" charset="-122"/>
                <a:cs typeface="+mn-ea"/>
              </a:rPr>
              <a:t>注意：线下支付完成，请及时在系统中置为成功，当月业务需当月处理完，否则预算会占用到其他月</a:t>
            </a:r>
            <a:endParaRPr lang="zh-CN" altLang="en-US" sz="2000" b="0" dirty="0">
              <a:solidFill>
                <a:srgbClr val="FF0000"/>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solidFill>
                  <a:srgbClr val="FF0000"/>
                </a:solidFill>
                <a:latin typeface="微软雅黑" panose="020B0503020204020204" pitchFamily="34" charset="-122"/>
                <a:ea typeface="微软雅黑" panose="020B0503020204020204" pitchFamily="34" charset="-122"/>
                <a:cs typeface="+mn-ea"/>
              </a:rPr>
              <a:t>置为成功，同时扣减借据</a:t>
            </a:r>
            <a:r>
              <a:rPr lang="zh-CN" altLang="en-US" sz="2000" b="0" dirty="0">
                <a:solidFill>
                  <a:srgbClr val="FF0000"/>
                </a:solidFill>
                <a:latin typeface="微软雅黑" panose="020B0503020204020204" pitchFamily="34" charset="-122"/>
                <a:ea typeface="微软雅黑" panose="020B0503020204020204" pitchFamily="34" charset="-122"/>
                <a:cs typeface="+mn-ea"/>
              </a:rPr>
              <a:t>额度。</a:t>
            </a:r>
            <a:endParaRPr lang="zh-CN" altLang="en-US" sz="2000" b="0" dirty="0">
              <a:solidFill>
                <a:srgbClr val="FF0000"/>
              </a:solidFill>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1"/>
          <a:stretch>
            <a:fillRect/>
          </a:stretch>
        </p:blipFill>
        <p:spPr>
          <a:xfrm>
            <a:off x="7078980" y="3647440"/>
            <a:ext cx="4584065" cy="2286635"/>
          </a:xfrm>
          <a:prstGeom prst="rect">
            <a:avLst/>
          </a:prstGeom>
        </p:spPr>
      </p:pic>
      <p:pic>
        <p:nvPicPr>
          <p:cNvPr id="6" name="图片 5"/>
          <p:cNvPicPr>
            <a:picLocks noChangeAspect="1"/>
          </p:cNvPicPr>
          <p:nvPr/>
        </p:nvPicPr>
        <p:blipFill>
          <a:blip r:embed="rId2"/>
          <a:stretch>
            <a:fillRect/>
          </a:stretch>
        </p:blipFill>
        <p:spPr>
          <a:xfrm>
            <a:off x="370840" y="2103120"/>
            <a:ext cx="6315710" cy="2651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743799" y="1837273"/>
            <a:ext cx="10793834" cy="341503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altLang="zh-CN" sz="2400" dirty="0"/>
              <a:t>       </a:t>
            </a:r>
            <a:r>
              <a:rPr lang="zh-CN" altLang="en-US" sz="2400" dirty="0"/>
              <a:t>2024年2月2日，国家金融监督管理总局公布了《流动资金贷款管理办法》（国家金融监督管理总局令2024年第2号）、《固定资产贷款管理办法》（国家金融监督管理总局令2024年第1号）等贷款新规，于2024年7月1日起正式实施，财务公司作为非银行金融机构须参照执行。贷款新规对流动资金贷款、固定资产贷款等提出了新的要求，对资金用途、受托支付、贷后检查等做出了更加严格的规定。</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贷款支付进度</a:t>
            </a:r>
            <a:r>
              <a:rPr lang="zh-CN" altLang="zh-CN" sz="2800" b="1" dirty="0">
                <a:latin typeface="微软雅黑" panose="020B0503020204020204" pitchFamily="34" charset="-122"/>
                <a:ea typeface="微软雅黑" panose="020B0503020204020204" pitchFamily="34" charset="-122"/>
                <a:cs typeface="+mn-ea"/>
                <a:sym typeface="+mn-lt"/>
              </a:rPr>
              <a:t>查询</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出纳在【贷款支付】</a:t>
            </a:r>
            <a:r>
              <a:rPr lang="en-US" altLang="zh-CN" sz="2400" dirty="0">
                <a:sym typeface="+mn-ea"/>
              </a:rPr>
              <a:t>-</a:t>
            </a:r>
            <a:r>
              <a:rPr lang="zh-CN" altLang="en-US" sz="2400" dirty="0">
                <a:sym typeface="+mn-ea"/>
              </a:rPr>
              <a:t>【</a:t>
            </a:r>
            <a:r>
              <a:rPr lang="zh-CN" altLang="en-US" sz="2400" dirty="0">
                <a:sym typeface="+mn-ea"/>
              </a:rPr>
              <a:t>贷款支付进度查询】功能查询支付</a:t>
            </a:r>
            <a:r>
              <a:rPr lang="zh-CN" altLang="en-US" sz="2400" dirty="0">
                <a:sym typeface="+mn-ea"/>
              </a:rPr>
              <a:t>进度，可按照金额、填单日期、单据编号进行正序、倒序排列。</a:t>
            </a:r>
            <a:endParaRPr lang="zh-CN" altLang="en-US" sz="2400" dirty="0"/>
          </a:p>
        </p:txBody>
      </p:sp>
      <p:sp>
        <p:nvSpPr>
          <p:cNvPr id="100" name="文本框 99"/>
          <p:cNvSpPr txBox="1"/>
          <p:nvPr/>
        </p:nvSpPr>
        <p:spPr>
          <a:xfrm>
            <a:off x="7797800" y="3014980"/>
            <a:ext cx="3937000"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【详情】查询该批次对应的资金支付指令以及审批记录</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同时显示每笔</a:t>
            </a:r>
            <a:r>
              <a:rPr lang="zh-CN" altLang="en-US" sz="2000" b="0" dirty="0">
                <a:latin typeface="微软雅黑" panose="020B0503020204020204" pitchFamily="34" charset="-122"/>
                <a:ea typeface="微软雅黑" panose="020B0503020204020204" pitchFamily="34" charset="-122"/>
                <a:cs typeface="+mn-ea"/>
              </a:rPr>
              <a:t>指令的支付</a:t>
            </a:r>
            <a:r>
              <a:rPr lang="zh-CN" altLang="en-US" sz="2000" b="0" dirty="0">
                <a:latin typeface="微软雅黑" panose="020B0503020204020204" pitchFamily="34" charset="-122"/>
                <a:ea typeface="微软雅黑" panose="020B0503020204020204" pitchFamily="34" charset="-122"/>
                <a:cs typeface="+mn-ea"/>
              </a:rPr>
              <a:t>状态。</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stretch>
            <a:fillRect/>
          </a:stretch>
        </p:blipFill>
        <p:spPr>
          <a:xfrm>
            <a:off x="7950835" y="4711700"/>
            <a:ext cx="3689350" cy="1891665"/>
          </a:xfrm>
          <a:prstGeom prst="rect">
            <a:avLst/>
          </a:prstGeom>
        </p:spPr>
      </p:pic>
      <p:pic>
        <p:nvPicPr>
          <p:cNvPr id="2" name="图片 1"/>
          <p:cNvPicPr>
            <a:picLocks noChangeAspect="1"/>
          </p:cNvPicPr>
          <p:nvPr/>
        </p:nvPicPr>
        <p:blipFill>
          <a:blip r:embed="rId2"/>
          <a:stretch>
            <a:fillRect/>
          </a:stretch>
        </p:blipFill>
        <p:spPr>
          <a:xfrm>
            <a:off x="150495" y="2967355"/>
            <a:ext cx="7593330" cy="3912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贷款本单位</a:t>
            </a:r>
            <a:r>
              <a:rPr lang="zh-CN" altLang="zh-CN" sz="2800" b="1" dirty="0">
                <a:latin typeface="微软雅黑" panose="020B0503020204020204" pitchFamily="34" charset="-122"/>
                <a:ea typeface="微软雅黑" panose="020B0503020204020204" pitchFamily="34" charset="-122"/>
                <a:cs typeface="+mn-ea"/>
                <a:sym typeface="+mn-lt"/>
              </a:rPr>
              <a:t>转款（</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589010" y="2409190"/>
            <a:ext cx="3602990" cy="436943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1400" b="0" dirty="0">
                <a:solidFill>
                  <a:srgbClr val="C00000"/>
                </a:solidFill>
                <a:latin typeface="微软雅黑" panose="020B0503020204020204" pitchFamily="34" charset="-122"/>
                <a:ea typeface="微软雅黑" panose="020B0503020204020204" pitchFamily="34" charset="-122"/>
                <a:cs typeface="+mn-ea"/>
              </a:rPr>
              <a:t>处理财司账户回拨到银行账户，财务公司账户间划转两项业务；</a:t>
            </a:r>
            <a:endParaRPr lang="zh-CN" sz="1400" b="0" dirty="0">
              <a:solidFill>
                <a:srgbClr val="C00000"/>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en-US" altLang="zh-CN" sz="1400" b="0" dirty="0">
                <a:solidFill>
                  <a:srgbClr val="C00000"/>
                </a:solidFill>
                <a:latin typeface="微软雅黑" panose="020B0503020204020204" pitchFamily="34" charset="-122"/>
                <a:ea typeface="微软雅黑" panose="020B0503020204020204" pitchFamily="34" charset="-122"/>
                <a:cs typeface="+mn-ea"/>
              </a:rPr>
              <a:t>“</a:t>
            </a:r>
            <a:r>
              <a:rPr lang="zh-CN" altLang="en-US" sz="1400" b="0" dirty="0">
                <a:solidFill>
                  <a:srgbClr val="C00000"/>
                </a:solidFill>
                <a:latin typeface="微软雅黑" panose="020B0503020204020204" pitchFamily="34" charset="-122"/>
                <a:ea typeface="微软雅黑" panose="020B0503020204020204" pitchFamily="34" charset="-122"/>
                <a:cs typeface="+mn-ea"/>
              </a:rPr>
              <a:t>贷款支付</a:t>
            </a:r>
            <a:r>
              <a:rPr lang="en-US" altLang="zh-CN" sz="1400" b="0" dirty="0">
                <a:solidFill>
                  <a:srgbClr val="C00000"/>
                </a:solidFill>
                <a:latin typeface="微软雅黑" panose="020B0503020204020204" pitchFamily="34" charset="-122"/>
                <a:ea typeface="微软雅黑" panose="020B0503020204020204" pitchFamily="34" charset="-122"/>
                <a:cs typeface="+mn-ea"/>
              </a:rPr>
              <a:t>”</a:t>
            </a:r>
            <a:r>
              <a:rPr lang="zh-CN" sz="1400" b="0" dirty="0">
                <a:solidFill>
                  <a:srgbClr val="C00000"/>
                </a:solidFill>
                <a:latin typeface="微软雅黑" panose="020B0503020204020204" pitchFamily="34" charset="-122"/>
                <a:ea typeface="微软雅黑" panose="020B0503020204020204" pitchFamily="34" charset="-122"/>
                <a:cs typeface="+mn-ea"/>
              </a:rPr>
              <a:t>功能转款占用资金预算；</a:t>
            </a:r>
            <a:endParaRPr lang="zh-CN" sz="1400" b="0" dirty="0">
              <a:solidFill>
                <a:srgbClr val="C00000"/>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en-US" altLang="zh-CN" sz="1400" b="0" dirty="0">
                <a:solidFill>
                  <a:srgbClr val="C00000"/>
                </a:solidFill>
                <a:latin typeface="微软雅黑" panose="020B0503020204020204" pitchFamily="34" charset="-122"/>
                <a:ea typeface="微软雅黑" panose="020B0503020204020204" pitchFamily="34" charset="-122"/>
                <a:cs typeface="+mn-ea"/>
              </a:rPr>
              <a:t>“</a:t>
            </a:r>
            <a:r>
              <a:rPr lang="zh-CN" altLang="en-US" sz="1400" b="0" dirty="0">
                <a:solidFill>
                  <a:srgbClr val="C00000"/>
                </a:solidFill>
                <a:latin typeface="微软雅黑" panose="020B0503020204020204" pitchFamily="34" charset="-122"/>
                <a:ea typeface="微软雅黑" panose="020B0503020204020204" pitchFamily="34" charset="-122"/>
                <a:cs typeface="+mn-ea"/>
              </a:rPr>
              <a:t>本单位转款</a:t>
            </a:r>
            <a:r>
              <a:rPr lang="en-US" altLang="zh-CN" sz="1400" b="0" dirty="0">
                <a:solidFill>
                  <a:srgbClr val="C00000"/>
                </a:solidFill>
                <a:latin typeface="微软雅黑" panose="020B0503020204020204" pitchFamily="34" charset="-122"/>
                <a:ea typeface="微软雅黑" panose="020B0503020204020204" pitchFamily="34" charset="-122"/>
                <a:cs typeface="+mn-ea"/>
              </a:rPr>
              <a:t>”</a:t>
            </a:r>
            <a:r>
              <a:rPr lang="zh-CN" altLang="en-US" sz="1400" b="0" dirty="0">
                <a:solidFill>
                  <a:srgbClr val="C00000"/>
                </a:solidFill>
                <a:latin typeface="微软雅黑" panose="020B0503020204020204" pitchFamily="34" charset="-122"/>
                <a:ea typeface="微软雅黑" panose="020B0503020204020204" pitchFamily="34" charset="-122"/>
                <a:cs typeface="+mn-ea"/>
              </a:rPr>
              <a:t>功能转款不占用资金预算；</a:t>
            </a:r>
            <a:endParaRPr lang="zh-CN" sz="1400" b="0" dirty="0">
              <a:latin typeface="微软雅黑" panose="020B0503020204020204" pitchFamily="34" charset="-122"/>
              <a:ea typeface="微软雅黑" panose="020B0503020204020204" pitchFamily="34" charset="-122"/>
              <a:cs typeface="+mn-ea"/>
            </a:endParaRPr>
          </a:p>
          <a:p>
            <a:pPr marL="0" indent="0" algn="l" defTabSz="914400" eaLnBrk="1" latinLnBrk="0" hangingPunct="1">
              <a:lnSpc>
                <a:spcPct val="150000"/>
              </a:lnSpc>
              <a:spcBef>
                <a:spcPts val="600"/>
              </a:spcBef>
              <a:buClrTx/>
              <a:buSzTx/>
              <a:buFont typeface="Wingdings" panose="05000000000000000000" charset="0"/>
              <a:buNone/>
            </a:pPr>
            <a:r>
              <a:rPr lang="zh-CN" sz="1400" b="0" dirty="0">
                <a:solidFill>
                  <a:srgbClr val="3A0606"/>
                </a:solidFill>
                <a:latin typeface="微软雅黑" panose="020B0503020204020204" pitchFamily="34" charset="-122"/>
                <a:ea typeface="微软雅黑" panose="020B0503020204020204" pitchFamily="34" charset="-122"/>
                <a:cs typeface="+mn-ea"/>
              </a:rPr>
              <a:t>其中：</a:t>
            </a:r>
            <a:endParaRPr lang="zh-CN" sz="1400" b="0" dirty="0">
              <a:solidFill>
                <a:srgbClr val="3A0606"/>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en-US" altLang="zh-CN" sz="1400" b="0" u="sng" dirty="0">
                <a:solidFill>
                  <a:srgbClr val="3A0606"/>
                </a:solidFill>
                <a:latin typeface="微软雅黑" panose="020B0503020204020204" pitchFamily="34" charset="-122"/>
                <a:ea typeface="微软雅黑" panose="020B0503020204020204" pitchFamily="34" charset="-122"/>
                <a:cs typeface="+mn-ea"/>
              </a:rPr>
              <a:t>“</a:t>
            </a:r>
            <a:r>
              <a:rPr lang="zh-CN" altLang="en-US" sz="1400" b="0" u="sng" dirty="0">
                <a:solidFill>
                  <a:srgbClr val="3A0606"/>
                </a:solidFill>
                <a:latin typeface="微软雅黑" panose="020B0503020204020204" pitchFamily="34" charset="-122"/>
                <a:ea typeface="微软雅黑" panose="020B0503020204020204" pitchFamily="34" charset="-122"/>
                <a:cs typeface="+mn-ea"/>
              </a:rPr>
              <a:t>同户名划转</a:t>
            </a:r>
            <a:r>
              <a:rPr lang="en-US" altLang="zh-CN" sz="1400" b="0" u="sng" dirty="0">
                <a:solidFill>
                  <a:srgbClr val="3A0606"/>
                </a:solidFill>
                <a:latin typeface="微软雅黑" panose="020B0503020204020204" pitchFamily="34" charset="-122"/>
                <a:ea typeface="微软雅黑" panose="020B0503020204020204" pitchFamily="34" charset="-122"/>
                <a:cs typeface="+mn-ea"/>
              </a:rPr>
              <a:t>”</a:t>
            </a:r>
            <a:r>
              <a:rPr lang="zh-CN" altLang="en-US" sz="1400" b="0" dirty="0">
                <a:solidFill>
                  <a:srgbClr val="3A0606"/>
                </a:solidFill>
                <a:latin typeface="微软雅黑" panose="020B0503020204020204" pitchFamily="34" charset="-122"/>
                <a:ea typeface="微软雅黑" panose="020B0503020204020204" pitchFamily="34" charset="-122"/>
                <a:cs typeface="+mn-ea"/>
              </a:rPr>
              <a:t>方式</a:t>
            </a:r>
            <a:r>
              <a:rPr lang="zh-CN" sz="1400" b="1" dirty="0">
                <a:solidFill>
                  <a:srgbClr val="3A0606"/>
                </a:solidFill>
                <a:latin typeface="微软雅黑" panose="020B0503020204020204" pitchFamily="34" charset="-122"/>
                <a:ea typeface="微软雅黑" panose="020B0503020204020204" pitchFamily="34" charset="-122"/>
                <a:cs typeface="+mn-ea"/>
              </a:rPr>
              <a:t>占用贷款借据可用额度</a:t>
            </a:r>
            <a:r>
              <a:rPr lang="zh-CN" sz="1400" b="0" dirty="0">
                <a:solidFill>
                  <a:srgbClr val="3A0606"/>
                </a:solidFill>
                <a:latin typeface="微软雅黑" panose="020B0503020204020204" pitchFamily="34" charset="-122"/>
                <a:ea typeface="微软雅黑" panose="020B0503020204020204" pitchFamily="34" charset="-122"/>
                <a:cs typeface="+mn-ea"/>
              </a:rPr>
              <a:t>，主要处理贷款支付中需要回拨银行办理的业务（如工资、社保等）；</a:t>
            </a:r>
            <a:endParaRPr lang="zh-CN" sz="1400" b="0" dirty="0">
              <a:solidFill>
                <a:srgbClr val="3A0606"/>
              </a:solidFill>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en-US" altLang="zh-CN" sz="1400" b="0" u="sng" dirty="0">
                <a:solidFill>
                  <a:srgbClr val="3A0606"/>
                </a:solidFill>
                <a:latin typeface="微软雅黑" panose="020B0503020204020204" pitchFamily="34" charset="-122"/>
                <a:ea typeface="微软雅黑" panose="020B0503020204020204" pitchFamily="34" charset="-122"/>
                <a:cs typeface="+mn-ea"/>
              </a:rPr>
              <a:t>“</a:t>
            </a:r>
            <a:r>
              <a:rPr lang="zh-CN" altLang="en-US" sz="1400" b="0" u="sng" dirty="0">
                <a:solidFill>
                  <a:srgbClr val="3A0606"/>
                </a:solidFill>
                <a:latin typeface="微软雅黑" panose="020B0503020204020204" pitchFamily="34" charset="-122"/>
                <a:ea typeface="微软雅黑" panose="020B0503020204020204" pitchFamily="34" charset="-122"/>
                <a:cs typeface="+mn-ea"/>
              </a:rPr>
              <a:t>利息及其他转入资金转出</a:t>
            </a:r>
            <a:r>
              <a:rPr lang="en-US" altLang="zh-CN" sz="1400" b="0" u="sng" dirty="0">
                <a:solidFill>
                  <a:srgbClr val="3A0606"/>
                </a:solidFill>
                <a:latin typeface="微软雅黑" panose="020B0503020204020204" pitchFamily="34" charset="-122"/>
                <a:ea typeface="微软雅黑" panose="020B0503020204020204" pitchFamily="34" charset="-122"/>
                <a:cs typeface="+mn-ea"/>
              </a:rPr>
              <a:t>“</a:t>
            </a:r>
            <a:r>
              <a:rPr lang="zh-CN" altLang="en-US" sz="1400" b="0" dirty="0">
                <a:solidFill>
                  <a:srgbClr val="3A0606"/>
                </a:solidFill>
                <a:latin typeface="微软雅黑" panose="020B0503020204020204" pitchFamily="34" charset="-122"/>
                <a:ea typeface="微软雅黑" panose="020B0503020204020204" pitchFamily="34" charset="-122"/>
                <a:cs typeface="+mn-ea"/>
              </a:rPr>
              <a:t>方式</a:t>
            </a:r>
            <a:r>
              <a:rPr lang="zh-CN" altLang="en-US" sz="1400" b="1" dirty="0">
                <a:solidFill>
                  <a:srgbClr val="3A0606"/>
                </a:solidFill>
                <a:latin typeface="微软雅黑" panose="020B0503020204020204" pitchFamily="34" charset="-122"/>
                <a:ea typeface="微软雅黑" panose="020B0503020204020204" pitchFamily="34" charset="-122"/>
                <a:cs typeface="+mn-ea"/>
              </a:rPr>
              <a:t>不占贷款借据可用额度</a:t>
            </a:r>
            <a:r>
              <a:rPr lang="zh-CN" altLang="en-US" sz="1400" b="0" dirty="0">
                <a:solidFill>
                  <a:srgbClr val="3A0606"/>
                </a:solidFill>
                <a:latin typeface="微软雅黑" panose="020B0503020204020204" pitchFamily="34" charset="-122"/>
                <a:ea typeface="微软雅黑" panose="020B0503020204020204" pitchFamily="34" charset="-122"/>
                <a:cs typeface="+mn-ea"/>
              </a:rPr>
              <a:t>，主要处理专户资金产生存款利息，及除贷款发放资金外其他转入专户资金的转出；</a:t>
            </a:r>
            <a:endParaRPr lang="zh-CN" altLang="en-US" sz="1400" b="0" dirty="0">
              <a:solidFill>
                <a:srgbClr val="3A0606"/>
              </a:solidFill>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371475" y="1487170"/>
            <a:ext cx="11029315" cy="92202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1800" dirty="0">
                <a:sym typeface="+mn-ea"/>
              </a:rPr>
              <a:t>在【贷款支付】</a:t>
            </a:r>
            <a:r>
              <a:rPr lang="en-US" altLang="zh-CN" sz="1800" dirty="0">
                <a:sym typeface="+mn-ea"/>
              </a:rPr>
              <a:t>-</a:t>
            </a:r>
            <a:r>
              <a:rPr lang="zh-CN" altLang="en-US" sz="1800" dirty="0">
                <a:sym typeface="+mn-ea"/>
              </a:rPr>
              <a:t>【贷款本单位转款】功能发起</a:t>
            </a:r>
            <a:r>
              <a:rPr lang="en-US" altLang="zh-CN" sz="1800" dirty="0">
                <a:sym typeface="+mn-ea"/>
              </a:rPr>
              <a:t>“</a:t>
            </a:r>
            <a:r>
              <a:rPr lang="zh-CN" altLang="en-US" sz="1800" dirty="0">
                <a:sym typeface="+mn-ea"/>
              </a:rPr>
              <a:t>同户名划转</a:t>
            </a:r>
            <a:r>
              <a:rPr lang="en-US" altLang="zh-CN" sz="1800" dirty="0">
                <a:sym typeface="+mn-ea"/>
              </a:rPr>
              <a:t>”</a:t>
            </a:r>
            <a:r>
              <a:rPr lang="zh-CN" altLang="en-US" sz="1800" dirty="0">
                <a:sym typeface="+mn-ea"/>
              </a:rPr>
              <a:t>或者</a:t>
            </a:r>
            <a:r>
              <a:rPr lang="en-US" altLang="zh-CN" sz="1800" dirty="0">
                <a:sym typeface="+mn-ea"/>
              </a:rPr>
              <a:t>“</a:t>
            </a:r>
            <a:r>
              <a:rPr lang="zh-CN" altLang="en-US" sz="1800" dirty="0">
                <a:sym typeface="+mn-ea"/>
              </a:rPr>
              <a:t>利息及其他转入资金转出</a:t>
            </a:r>
            <a:r>
              <a:rPr lang="en-US" altLang="zh-CN" sz="1800" dirty="0">
                <a:sym typeface="+mn-ea"/>
              </a:rPr>
              <a:t>”</a:t>
            </a:r>
            <a:r>
              <a:rPr lang="zh-CN" altLang="en-US" sz="1800" dirty="0">
                <a:sym typeface="+mn-ea"/>
              </a:rPr>
              <a:t>，通过系统配置的审批流完成转款，需要使用</a:t>
            </a:r>
            <a:r>
              <a:rPr lang="en-US" altLang="zh-CN" sz="1800" dirty="0">
                <a:sym typeface="+mn-ea"/>
              </a:rPr>
              <a:t>Ukey</a:t>
            </a:r>
            <a:r>
              <a:rPr lang="zh-CN" altLang="en-US" sz="1800" dirty="0">
                <a:sym typeface="+mn-ea"/>
              </a:rPr>
              <a:t>。</a:t>
            </a:r>
            <a:endParaRPr lang="zh-CN" altLang="en-US" sz="1800" dirty="0">
              <a:sym typeface="+mn-ea"/>
            </a:endParaRPr>
          </a:p>
        </p:txBody>
      </p:sp>
      <p:pic>
        <p:nvPicPr>
          <p:cNvPr id="3" name="图片 2"/>
          <p:cNvPicPr>
            <a:picLocks noChangeAspect="1"/>
          </p:cNvPicPr>
          <p:nvPr/>
        </p:nvPicPr>
        <p:blipFill>
          <a:blip r:embed="rId1"/>
          <a:stretch>
            <a:fillRect/>
          </a:stretch>
        </p:blipFill>
        <p:spPr>
          <a:xfrm>
            <a:off x="209550" y="2426970"/>
            <a:ext cx="3870960" cy="4250690"/>
          </a:xfrm>
          <a:prstGeom prst="rect">
            <a:avLst/>
          </a:prstGeom>
        </p:spPr>
      </p:pic>
      <p:pic>
        <p:nvPicPr>
          <p:cNvPr id="2" name="图片 1"/>
          <p:cNvPicPr>
            <a:picLocks noChangeAspect="1"/>
          </p:cNvPicPr>
          <p:nvPr/>
        </p:nvPicPr>
        <p:blipFill>
          <a:blip r:embed="rId2"/>
          <a:stretch>
            <a:fillRect/>
          </a:stretch>
        </p:blipFill>
        <p:spPr>
          <a:xfrm>
            <a:off x="4154170" y="2409190"/>
            <a:ext cx="4361180" cy="4266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贷款本单位转款</a:t>
            </a:r>
            <a:r>
              <a:rPr lang="zh-CN" altLang="zh-CN"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739505" y="2084705"/>
            <a:ext cx="3202305"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选择付款</a:t>
            </a:r>
            <a:r>
              <a:rPr lang="zh-CN" sz="2000" b="0" dirty="0">
                <a:latin typeface="微软雅黑" panose="020B0503020204020204" pitchFamily="34" charset="-122"/>
                <a:ea typeface="微软雅黑" panose="020B0503020204020204" pitchFamily="34" charset="-122"/>
                <a:cs typeface="+mn-ea"/>
              </a:rPr>
              <a:t>账号</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输入收款账号，支持模糊查找</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选择借据</a:t>
            </a:r>
            <a:r>
              <a:rPr lang="zh-CN" sz="2000" b="0" dirty="0">
                <a:latin typeface="微软雅黑" panose="020B0503020204020204" pitchFamily="34" charset="-122"/>
                <a:ea typeface="微软雅黑" panose="020B0503020204020204" pitchFamily="34" charset="-122"/>
                <a:cs typeface="+mn-ea"/>
              </a:rPr>
              <a:t>号</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输入转款金额，</a:t>
            </a:r>
            <a:r>
              <a:rPr lang="zh-CN" sz="2000" b="0" dirty="0">
                <a:latin typeface="微软雅黑" panose="020B0503020204020204" pitchFamily="34" charset="-122"/>
                <a:ea typeface="微软雅黑" panose="020B0503020204020204" pitchFamily="34" charset="-122"/>
                <a:cs typeface="+mn-ea"/>
              </a:rPr>
              <a:t>备注</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选择结算</a:t>
            </a:r>
            <a:r>
              <a:rPr lang="zh-CN" sz="2000" b="0" dirty="0">
                <a:latin typeface="微软雅黑" panose="020B0503020204020204" pitchFamily="34" charset="-122"/>
                <a:ea typeface="微软雅黑" panose="020B0503020204020204" pitchFamily="34" charset="-122"/>
                <a:cs typeface="+mn-ea"/>
              </a:rPr>
              <a:t>渠道</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提交审批流程，需要使用</a:t>
            </a:r>
            <a:r>
              <a:rPr lang="en-US" altLang="zh-CN" sz="2000" b="0" dirty="0">
                <a:latin typeface="微软雅黑" panose="020B0503020204020204" pitchFamily="34" charset="-122"/>
                <a:ea typeface="微软雅黑" panose="020B0503020204020204" pitchFamily="34" charset="-122"/>
                <a:cs typeface="+mn-ea"/>
              </a:rPr>
              <a:t>Ukey</a:t>
            </a:r>
            <a:endParaRPr lang="en-US" altLang="zh-CN"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554990" y="1856740"/>
            <a:ext cx="7918450" cy="4080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贷款本单位转款（</a:t>
            </a:r>
            <a:r>
              <a:rPr lang="en-US" altLang="zh-CN" sz="2800" b="1" dirty="0">
                <a:latin typeface="微软雅黑" panose="020B0503020204020204" pitchFamily="34" charset="-122"/>
                <a:ea typeface="微软雅黑" panose="020B0503020204020204" pitchFamily="34" charset="-122"/>
                <a:cs typeface="+mn-ea"/>
                <a:sym typeface="+mn-lt"/>
              </a:rPr>
              <a:t>3</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文本框 6"/>
          <p:cNvSpPr txBox="1"/>
          <p:nvPr/>
        </p:nvSpPr>
        <p:spPr>
          <a:xfrm>
            <a:off x="8739505" y="1820545"/>
            <a:ext cx="3202305" cy="470789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对于</a:t>
            </a:r>
            <a:r>
              <a:rPr lang="zh-CN" sz="2000" dirty="0">
                <a:latin typeface="微软雅黑" panose="020B0503020204020204" pitchFamily="34" charset="-122"/>
                <a:ea typeface="微软雅黑" panose="020B0503020204020204" pitchFamily="34" charset="-122"/>
                <a:cs typeface="+mn-ea"/>
                <a:sym typeface="+mn-ea"/>
              </a:rPr>
              <a:t>流动资金贷款专户结的利息以及其他转入的资金通过本单位转款转至其他账户</a:t>
            </a:r>
            <a:endParaRPr lang="zh-CN"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sz="2000" dirty="0">
                <a:latin typeface="微软雅黑" panose="020B0503020204020204" pitchFamily="34" charset="-122"/>
                <a:ea typeface="微软雅黑" panose="020B0503020204020204" pitchFamily="34" charset="-122"/>
                <a:cs typeface="+mn-ea"/>
                <a:sym typeface="+mn-ea"/>
              </a:rPr>
              <a:t>无需选择借据信息，不占用借据额度</a:t>
            </a:r>
            <a:endParaRPr lang="zh-CN" sz="2000" dirty="0">
              <a:latin typeface="微软雅黑" panose="020B0503020204020204" pitchFamily="34" charset="-122"/>
              <a:ea typeface="微软雅黑" panose="020B0503020204020204" pitchFamily="34" charset="-122"/>
              <a:cs typeface="+mn-ea"/>
              <a:sym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转出后账户余额需要</a:t>
            </a:r>
            <a:r>
              <a:rPr lang="en-US" altLang="zh-CN" sz="2000" b="0" dirty="0">
                <a:latin typeface="微软雅黑" panose="020B0503020204020204" pitchFamily="34" charset="-122"/>
                <a:ea typeface="微软雅黑" panose="020B0503020204020204" pitchFamily="34" charset="-122"/>
                <a:cs typeface="+mn-ea"/>
              </a:rPr>
              <a:t>&gt;=</a:t>
            </a:r>
            <a:r>
              <a:rPr lang="zh-CN" altLang="en-US" sz="2000" b="0" dirty="0">
                <a:latin typeface="微软雅黑" panose="020B0503020204020204" pitchFamily="34" charset="-122"/>
                <a:ea typeface="微软雅黑" panose="020B0503020204020204" pitchFamily="34" charset="-122"/>
                <a:cs typeface="+mn-ea"/>
              </a:rPr>
              <a:t>借据额度</a:t>
            </a:r>
            <a:endParaRPr lang="zh-CN"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需要使用</a:t>
            </a:r>
            <a:r>
              <a:rPr lang="en-US" altLang="zh-CN" sz="2000" b="0" dirty="0">
                <a:latin typeface="微软雅黑" panose="020B0503020204020204" pitchFamily="34" charset="-122"/>
                <a:ea typeface="微软雅黑" panose="020B0503020204020204" pitchFamily="34" charset="-122"/>
                <a:cs typeface="+mn-ea"/>
              </a:rPr>
              <a:t>Ukey</a:t>
            </a:r>
            <a:r>
              <a:rPr lang="zh-CN" altLang="en-US" sz="2000" b="0" dirty="0">
                <a:latin typeface="微软雅黑" panose="020B0503020204020204" pitchFamily="34" charset="-122"/>
                <a:ea typeface="微软雅黑" panose="020B0503020204020204" pitchFamily="34" charset="-122"/>
                <a:cs typeface="+mn-ea"/>
              </a:rPr>
              <a:t>，需要落地</a:t>
            </a:r>
            <a:r>
              <a:rPr lang="zh-CN" altLang="en-US" sz="2000" b="0" dirty="0">
                <a:latin typeface="微软雅黑" panose="020B0503020204020204" pitchFamily="34" charset="-122"/>
                <a:ea typeface="微软雅黑" panose="020B0503020204020204" pitchFamily="34" charset="-122"/>
                <a:cs typeface="+mn-ea"/>
              </a:rPr>
              <a:t>审批</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743585" y="1917065"/>
            <a:ext cx="7813675" cy="40430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特殊业务（</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失败</a:t>
            </a:r>
            <a:r>
              <a:rPr lang="zh-CN" altLang="en-US" sz="2800" b="1" dirty="0">
                <a:latin typeface="微软雅黑" panose="020B0503020204020204" pitchFamily="34" charset="-122"/>
                <a:ea typeface="微软雅黑" panose="020B0503020204020204" pitchFamily="34" charset="-122"/>
                <a:cs typeface="+mn-ea"/>
                <a:sym typeface="+mn-lt"/>
              </a:rPr>
              <a:t>重付</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0528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在【贷款支付】</a:t>
            </a:r>
            <a:r>
              <a:rPr lang="en-US" altLang="zh-CN" sz="2400" dirty="0">
                <a:sym typeface="+mn-ea"/>
              </a:rPr>
              <a:t>-</a:t>
            </a:r>
            <a:r>
              <a:rPr lang="zh-CN" altLang="en-US" sz="2400" dirty="0">
                <a:sym typeface="+mn-ea"/>
              </a:rPr>
              <a:t>【</a:t>
            </a:r>
            <a:r>
              <a:rPr lang="zh-CN" altLang="en-US" sz="2400" dirty="0">
                <a:sym typeface="+mn-ea"/>
              </a:rPr>
              <a:t>贷款支付】</a:t>
            </a:r>
            <a:r>
              <a:rPr lang="en-US" altLang="zh-CN" sz="2400" dirty="0">
                <a:sym typeface="+mn-ea"/>
              </a:rPr>
              <a:t>-</a:t>
            </a:r>
            <a:r>
              <a:rPr lang="zh-CN" altLang="en-US" sz="2400" dirty="0">
                <a:sym typeface="+mn-ea"/>
              </a:rPr>
              <a:t>失败待处理，针对线上支付失败的指令可以作废或者进行失败重付</a:t>
            </a:r>
            <a:r>
              <a:rPr lang="zh-CN" altLang="en-US" sz="2400" dirty="0">
                <a:sym typeface="+mn-ea"/>
              </a:rPr>
              <a:t>操作。</a:t>
            </a:r>
            <a:endParaRPr lang="zh-CN" altLang="en-US" sz="2400" dirty="0"/>
          </a:p>
        </p:txBody>
      </p:sp>
      <p:pic>
        <p:nvPicPr>
          <p:cNvPr id="3" name="图片 2"/>
          <p:cNvPicPr>
            <a:picLocks noChangeAspect="1"/>
          </p:cNvPicPr>
          <p:nvPr/>
        </p:nvPicPr>
        <p:blipFill>
          <a:blip r:embed="rId1"/>
          <a:stretch>
            <a:fillRect/>
          </a:stretch>
        </p:blipFill>
        <p:spPr>
          <a:xfrm>
            <a:off x="7265035" y="2882265"/>
            <a:ext cx="4747260" cy="2632075"/>
          </a:xfrm>
          <a:prstGeom prst="rect">
            <a:avLst/>
          </a:prstGeom>
        </p:spPr>
      </p:pic>
      <p:sp>
        <p:nvSpPr>
          <p:cNvPr id="7" name="文本框 6"/>
          <p:cNvSpPr txBox="1"/>
          <p:nvPr/>
        </p:nvSpPr>
        <p:spPr>
          <a:xfrm>
            <a:off x="7463155" y="5438775"/>
            <a:ext cx="4351655" cy="101473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通过失败重付功能发起的指令，需要使用</a:t>
            </a:r>
            <a:r>
              <a:rPr lang="en-US" altLang="zh-CN" sz="2000" b="0" dirty="0">
                <a:latin typeface="微软雅黑" panose="020B0503020204020204" pitchFamily="34" charset="-122"/>
                <a:ea typeface="微软雅黑" panose="020B0503020204020204" pitchFamily="34" charset="-122"/>
                <a:cs typeface="+mn-ea"/>
              </a:rPr>
              <a:t>Ukey</a:t>
            </a:r>
            <a:r>
              <a:rPr lang="zh-CN" altLang="en-US" sz="2000" b="0" dirty="0">
                <a:latin typeface="微软雅黑" panose="020B0503020204020204" pitchFamily="34" charset="-122"/>
                <a:ea typeface="微软雅黑" panose="020B0503020204020204" pitchFamily="34" charset="-122"/>
                <a:cs typeface="+mn-ea"/>
              </a:rPr>
              <a:t>重新审批后对外</a:t>
            </a:r>
            <a:r>
              <a:rPr lang="zh-CN" altLang="en-US" sz="2000" b="0" dirty="0">
                <a:latin typeface="微软雅黑" panose="020B0503020204020204" pitchFamily="34" charset="-122"/>
                <a:ea typeface="微软雅黑" panose="020B0503020204020204" pitchFamily="34" charset="-122"/>
                <a:cs typeface="+mn-ea"/>
              </a:rPr>
              <a:t>支付</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2"/>
          <a:stretch>
            <a:fillRect/>
          </a:stretch>
        </p:blipFill>
        <p:spPr>
          <a:xfrm>
            <a:off x="371475" y="2804160"/>
            <a:ext cx="6595745" cy="32562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53416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特殊业务（</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退款</a:t>
            </a:r>
            <a:r>
              <a:rPr lang="zh-CN" altLang="en-US" sz="2800" b="1" dirty="0">
                <a:latin typeface="微软雅黑" panose="020B0503020204020204" pitchFamily="34" charset="-122"/>
                <a:ea typeface="微软雅黑" panose="020B0503020204020204" pitchFamily="34" charset="-122"/>
                <a:cs typeface="+mn-ea"/>
                <a:sym typeface="+mn-lt"/>
              </a:rPr>
              <a:t>处理</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05280"/>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在【付款业务】</a:t>
            </a:r>
            <a:r>
              <a:rPr lang="en-US" altLang="zh-CN" sz="2400" dirty="0">
                <a:sym typeface="+mn-ea"/>
              </a:rPr>
              <a:t>-</a:t>
            </a:r>
            <a:r>
              <a:rPr lang="zh-CN" altLang="en-US" sz="2400" dirty="0">
                <a:sym typeface="+mn-ea"/>
              </a:rPr>
              <a:t>【退款处理】针对支付后被退款的情况，使用该功能释放占用的预算和占用的贷款借据</a:t>
            </a:r>
            <a:r>
              <a:rPr lang="zh-CN" altLang="en-US" sz="2400" dirty="0">
                <a:sym typeface="+mn-ea"/>
              </a:rPr>
              <a:t>额度，然后再通过</a:t>
            </a:r>
            <a:r>
              <a:rPr lang="zh-CN" altLang="en-US" sz="2400" dirty="0">
                <a:sym typeface="+mn-ea"/>
              </a:rPr>
              <a:t>贷款待支付信息完善重新编制付款</a:t>
            </a:r>
            <a:r>
              <a:rPr lang="zh-CN" altLang="en-US" sz="2400" dirty="0">
                <a:sym typeface="+mn-ea"/>
              </a:rPr>
              <a:t>信息。</a:t>
            </a:r>
            <a:endParaRPr lang="zh-CN" altLang="en-US" sz="2400" dirty="0"/>
          </a:p>
        </p:txBody>
      </p:sp>
      <p:pic>
        <p:nvPicPr>
          <p:cNvPr id="2" name="图片 1"/>
          <p:cNvPicPr>
            <a:picLocks noChangeAspect="1"/>
          </p:cNvPicPr>
          <p:nvPr/>
        </p:nvPicPr>
        <p:blipFill>
          <a:blip r:embed="rId1"/>
          <a:stretch>
            <a:fillRect/>
          </a:stretch>
        </p:blipFill>
        <p:spPr>
          <a:xfrm>
            <a:off x="1030605" y="3068955"/>
            <a:ext cx="6873875" cy="3523615"/>
          </a:xfrm>
          <a:prstGeom prst="rect">
            <a:avLst/>
          </a:prstGeom>
        </p:spPr>
      </p:pic>
      <p:sp>
        <p:nvSpPr>
          <p:cNvPr id="7" name="文本框 6"/>
          <p:cNvSpPr txBox="1"/>
          <p:nvPr/>
        </p:nvSpPr>
        <p:spPr>
          <a:xfrm>
            <a:off x="8165465" y="4832985"/>
            <a:ext cx="4027170" cy="101473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sz="2000" b="0" dirty="0">
                <a:latin typeface="微软雅黑" panose="020B0503020204020204" pitchFamily="34" charset="-122"/>
                <a:ea typeface="微软雅黑" panose="020B0503020204020204" pitchFamily="34" charset="-122"/>
                <a:cs typeface="+mn-ea"/>
              </a:rPr>
              <a:t>退款释放预算需要选择对应的收款</a:t>
            </a:r>
            <a:r>
              <a:rPr lang="zh-CN" sz="2000" b="0" dirty="0">
                <a:latin typeface="微软雅黑" panose="020B0503020204020204" pitchFamily="34" charset="-122"/>
                <a:ea typeface="微软雅黑" panose="020B0503020204020204" pitchFamily="34" charset="-122"/>
                <a:cs typeface="+mn-ea"/>
              </a:rPr>
              <a:t>明细</a:t>
            </a:r>
            <a:endParaRPr lang="en-US" altLang="zh-CN"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stretch>
            <a:fillRect/>
          </a:stretch>
        </p:blipFill>
        <p:spPr>
          <a:xfrm>
            <a:off x="7992745" y="3276600"/>
            <a:ext cx="4123690" cy="1555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业务场景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sz="2800" b="1" dirty="0">
                <a:latin typeface="微软雅黑" panose="020B0503020204020204" pitchFamily="34" charset="-122"/>
                <a:ea typeface="微软雅黑" panose="020B0503020204020204" pitchFamily="34" charset="-122"/>
                <a:cs typeface="+mn-ea"/>
                <a:sym typeface="+mn-lt"/>
              </a:rPr>
              <a:t>查询</a:t>
            </a:r>
            <a:r>
              <a:rPr lang="zh-CN" sz="2800" b="1" dirty="0">
                <a:latin typeface="微软雅黑" panose="020B0503020204020204" pitchFamily="34" charset="-122"/>
                <a:ea typeface="微软雅黑" panose="020B0503020204020204" pitchFamily="34" charset="-122"/>
                <a:cs typeface="+mn-ea"/>
                <a:sym typeface="+mn-lt"/>
              </a:rPr>
              <a:t>分析</a:t>
            </a:r>
            <a:endParaRPr 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p:cNvSpPr txBox="1"/>
          <p:nvPr/>
        </p:nvSpPr>
        <p:spPr>
          <a:xfrm>
            <a:off x="610870" y="1605280"/>
            <a:ext cx="110293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在【查询分析】功能，可查询贷款</a:t>
            </a:r>
            <a:r>
              <a:rPr lang="zh-CN" altLang="en-US" sz="2400" dirty="0">
                <a:sym typeface="+mn-ea"/>
              </a:rPr>
              <a:t>专户的余额、交易明细、回单等。</a:t>
            </a:r>
            <a:endParaRPr lang="zh-CN" altLang="en-US" sz="2400" dirty="0"/>
          </a:p>
        </p:txBody>
      </p:sp>
      <p:pic>
        <p:nvPicPr>
          <p:cNvPr id="2" name="图片 1"/>
          <p:cNvPicPr>
            <a:picLocks noChangeAspect="1"/>
          </p:cNvPicPr>
          <p:nvPr/>
        </p:nvPicPr>
        <p:blipFill>
          <a:blip r:embed="rId1"/>
          <a:stretch>
            <a:fillRect/>
          </a:stretch>
        </p:blipFill>
        <p:spPr>
          <a:xfrm>
            <a:off x="949960" y="2368550"/>
            <a:ext cx="9989185" cy="4175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2982754" y="247410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用户登录</a:t>
              </a:r>
              <a:endParaRPr lang="zh-CN" altLang="zh-CN" sz="2800" b="1" spc="600" dirty="0">
                <a:solidFill>
                  <a:schemeClr val="bg1">
                    <a:lumMod val="50000"/>
                  </a:schemeClr>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982754" y="376992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流贷支付业务</a:t>
              </a:r>
              <a:endParaRPr lang="zh-CN" altLang="zh-CN" sz="2800" b="1" spc="600" dirty="0">
                <a:solidFill>
                  <a:schemeClr val="bg1">
                    <a:lumMod val="50000"/>
                  </a:schemeClr>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20219" y="517200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三</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rgbClr val="C00000"/>
                  </a:solidFill>
                  <a:latin typeface="+mn-lt"/>
                  <a:ea typeface="+mn-ea"/>
                  <a:cs typeface="+mn-ea"/>
                  <a:sym typeface="+mn-lt"/>
                </a:rPr>
                <a:t>基础设置</a:t>
              </a:r>
              <a:endParaRPr lang="zh-CN" altLang="zh-CN" sz="2800" b="1" spc="600" dirty="0">
                <a:solidFill>
                  <a:srgbClr val="C00000"/>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071654" y="1254907"/>
            <a:ext cx="9158287" cy="536245"/>
            <a:chOff x="4378815" y="1412776"/>
            <a:chExt cx="7451377" cy="536245"/>
          </a:xfrm>
        </p:grpSpPr>
        <p:sp>
          <p:nvSpPr>
            <p:cNvPr id="15" name="平行四边形 1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一</a:t>
              </a:r>
              <a:endParaRPr lang="zh-CN" altLang="en-US" sz="2000" dirty="0">
                <a:cs typeface="+mn-ea"/>
                <a:sym typeface="+mn-lt"/>
              </a:endParaRPr>
            </a:p>
          </p:txBody>
        </p:sp>
        <p:sp>
          <p:nvSpPr>
            <p:cNvPr id="17" name="TextBox 22"/>
            <p:cNvSpPr txBox="1"/>
            <p:nvPr/>
          </p:nvSpPr>
          <p:spPr>
            <a:xfrm>
              <a:off x="5663951" y="1412776"/>
              <a:ext cx="6166241" cy="478155"/>
            </a:xfrm>
            <a:prstGeom prst="rect">
              <a:avLst/>
            </a:prstGeom>
            <a:noFill/>
          </p:spPr>
          <p:txBody>
            <a:bodyPr wrap="square" rtlCol="0">
              <a:noAutofit/>
            </a:bodyPr>
            <a:p>
              <a:pPr lvl="0" algn="l">
                <a:lnSpc>
                  <a:spcPct val="90000"/>
                </a:lnSpc>
                <a:spcBef>
                  <a:spcPts val="1000"/>
                </a:spcBef>
                <a:buClrTx/>
                <a:buSzTx/>
                <a:buFontTx/>
              </a:pPr>
              <a:r>
                <a:rPr lang="zh-CN" altLang="en-US" sz="2800" b="1" spc="600" dirty="0">
                  <a:solidFill>
                    <a:schemeClr val="bg1">
                      <a:lumMod val="50000"/>
                    </a:schemeClr>
                  </a:solidFill>
                  <a:latin typeface="+mn-lt"/>
                  <a:ea typeface="+mn-ea"/>
                  <a:cs typeface="+mn-ea"/>
                  <a:sym typeface="+mn-lt"/>
                </a:rPr>
                <a:t>开展背景</a:t>
              </a:r>
              <a:endParaRPr lang="zh-CN" altLang="en-US" sz="2800" b="1" spc="600" dirty="0">
                <a:solidFill>
                  <a:schemeClr val="bg1">
                    <a:lumMod val="50000"/>
                  </a:schemeClr>
                </a:solidFill>
                <a:latin typeface="+mn-lt"/>
                <a:ea typeface="+mn-ea"/>
                <a:cs typeface="+mn-ea"/>
                <a:sym typeface="+mn-lt"/>
              </a:endParaRPr>
            </a:p>
          </p:txBody>
        </p:sp>
        <p:cxnSp>
          <p:nvCxnSpPr>
            <p:cNvPr id="22" name="直接连接符 21"/>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zh-CN" sz="2000" dirty="0">
                <a:cs typeface="+mn-ea"/>
                <a:sym typeface="+mn-lt"/>
              </a:rPr>
              <a:t>二</a:t>
            </a:r>
            <a:endParaRPr lang="zh-CN"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功能</a:t>
            </a:r>
            <a:r>
              <a:rPr lang="zh-CN" altLang="zh-CN" sz="2800" b="1" dirty="0">
                <a:latin typeface="微软雅黑" panose="020B0503020204020204" pitchFamily="34" charset="-122"/>
                <a:ea typeface="微软雅黑" panose="020B0503020204020204" pitchFamily="34" charset="-122"/>
                <a:cs typeface="+mn-ea"/>
                <a:sym typeface="+mn-lt"/>
              </a:rPr>
              <a:t>介绍</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286131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olidFill>
                  <a:srgbClr val="FF0000"/>
                </a:solidFill>
              </a:rPr>
              <a:t>账户选用（</a:t>
            </a:r>
            <a:r>
              <a:rPr lang="zh-CN" altLang="en-US" sz="2400" dirty="0">
                <a:solidFill>
                  <a:srgbClr val="FF0000"/>
                </a:solidFill>
              </a:rPr>
              <a:t>必须）：</a:t>
            </a:r>
            <a:r>
              <a:rPr lang="zh-CN" altLang="en-US" sz="2400" dirty="0"/>
              <a:t>各单位管理员设置用户对应得的可操作</a:t>
            </a:r>
            <a:r>
              <a:rPr lang="zh-CN" altLang="en-US" sz="2400" dirty="0"/>
              <a:t>的账户，设置完成后用户在做待支付信息</a:t>
            </a:r>
            <a:r>
              <a:rPr lang="zh-CN" altLang="en-US" sz="2400" dirty="0"/>
              <a:t>完善时可选到对应账号。</a:t>
            </a:r>
            <a:endParaRPr lang="zh-CN" altLang="en-US" sz="2400" dirty="0"/>
          </a:p>
          <a:p>
            <a:r>
              <a:rPr lang="zh-CN" altLang="en-US" sz="2400" dirty="0">
                <a:solidFill>
                  <a:srgbClr val="FF0000"/>
                </a:solidFill>
              </a:rPr>
              <a:t>付款预警设置：</a:t>
            </a:r>
            <a:r>
              <a:rPr lang="zh-CN" altLang="en-US" sz="2400" dirty="0">
                <a:sym typeface="+mn-ea"/>
              </a:rPr>
              <a:t>各单位设置付款备注中敏感信息、大额付款、同一收款账户付款频次以及对应</a:t>
            </a:r>
            <a:r>
              <a:rPr lang="zh-CN" altLang="en-US" sz="2400" dirty="0">
                <a:sym typeface="+mn-ea"/>
              </a:rPr>
              <a:t>的处理方式。</a:t>
            </a:r>
            <a:endParaRPr lang="zh-CN" altLang="en-US" sz="2400" dirty="0">
              <a:sym typeface="+mn-ea"/>
            </a:endParaRPr>
          </a:p>
          <a:p>
            <a:r>
              <a:rPr lang="zh-CN" altLang="en-US" sz="2400" dirty="0">
                <a:solidFill>
                  <a:srgbClr val="FF0000"/>
                </a:solidFill>
                <a:sym typeface="+mn-ea"/>
              </a:rPr>
              <a:t>收款人名册维护：</a:t>
            </a:r>
            <a:r>
              <a:rPr lang="zh-CN" altLang="en-US" sz="2400" dirty="0">
                <a:sym typeface="+mn-ea"/>
              </a:rPr>
              <a:t>维护收款人信息，维护完可在付款申请选择收款人信息。</a:t>
            </a:r>
            <a:endParaRPr lang="en-US" altLang="zh-CN"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zh-CN" sz="2000" dirty="0">
                <a:cs typeface="+mn-ea"/>
                <a:sym typeface="+mn-lt"/>
              </a:rPr>
              <a:t>二</a:t>
            </a:r>
            <a:endParaRPr lang="zh-CN"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账户</a:t>
            </a:r>
            <a:r>
              <a:rPr lang="zh-CN" altLang="zh-CN" sz="2800" b="1" dirty="0">
                <a:latin typeface="微软雅黑" panose="020B0503020204020204" pitchFamily="34" charset="-122"/>
                <a:ea typeface="微软雅黑" panose="020B0503020204020204" pitchFamily="34" charset="-122"/>
                <a:cs typeface="+mn-ea"/>
                <a:sym typeface="+mn-lt"/>
              </a:rPr>
              <a:t>选用</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 name="图片 1"/>
          <p:cNvPicPr>
            <a:picLocks noChangeAspect="1"/>
          </p:cNvPicPr>
          <p:nvPr/>
        </p:nvPicPr>
        <p:blipFill>
          <a:blip r:embed="rId1"/>
          <a:stretch>
            <a:fillRect/>
          </a:stretch>
        </p:blipFill>
        <p:spPr>
          <a:xfrm>
            <a:off x="513715" y="2723515"/>
            <a:ext cx="3677920" cy="1787525"/>
          </a:xfrm>
          <a:prstGeom prst="rect">
            <a:avLst/>
          </a:prstGeom>
        </p:spPr>
      </p:pic>
      <p:pic>
        <p:nvPicPr>
          <p:cNvPr id="3" name="图片 2"/>
          <p:cNvPicPr>
            <a:picLocks noChangeAspect="1"/>
          </p:cNvPicPr>
          <p:nvPr/>
        </p:nvPicPr>
        <p:blipFill>
          <a:blip r:embed="rId2"/>
          <a:stretch>
            <a:fillRect/>
          </a:stretch>
        </p:blipFill>
        <p:spPr>
          <a:xfrm>
            <a:off x="4284345" y="2900045"/>
            <a:ext cx="7769225" cy="3202305"/>
          </a:xfrm>
          <a:prstGeom prst="rect">
            <a:avLst/>
          </a:prstGeom>
        </p:spPr>
      </p:pic>
      <p:pic>
        <p:nvPicPr>
          <p:cNvPr id="5" name="图片 4"/>
          <p:cNvPicPr>
            <a:picLocks noChangeAspect="1"/>
          </p:cNvPicPr>
          <p:nvPr/>
        </p:nvPicPr>
        <p:blipFill>
          <a:blip r:embed="rId3"/>
          <a:stretch>
            <a:fillRect/>
          </a:stretch>
        </p:blipFill>
        <p:spPr>
          <a:xfrm>
            <a:off x="497205" y="4693920"/>
            <a:ext cx="3676650" cy="1786890"/>
          </a:xfrm>
          <a:prstGeom prst="rect">
            <a:avLst/>
          </a:prstGeom>
        </p:spPr>
      </p:pic>
      <p:sp>
        <p:nvSpPr>
          <p:cNvPr id="7" name="文本框 6"/>
          <p:cNvSpPr txBox="1"/>
          <p:nvPr/>
        </p:nvSpPr>
        <p:spPr>
          <a:xfrm>
            <a:off x="699349" y="1569303"/>
            <a:ext cx="10793834"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t>单位结算系统管理员，在【基础设置】</a:t>
            </a:r>
            <a:r>
              <a:rPr lang="en-US" altLang="zh-CN" sz="2400" dirty="0"/>
              <a:t>-</a:t>
            </a:r>
            <a:r>
              <a:rPr lang="zh-CN" altLang="en-US" sz="2400" dirty="0"/>
              <a:t>【账户选用】功能进行设置，可以新增用户对应的账户，也可以编辑和作废。新增操作步骤见右</a:t>
            </a:r>
            <a:r>
              <a:rPr lang="zh-CN" altLang="en-US" sz="2400" dirty="0"/>
              <a:t>下图。</a:t>
            </a:r>
            <a:endParaRPr lang="zh-CN" altLang="en-US" sz="2400" dirty="0"/>
          </a:p>
        </p:txBody>
      </p:sp>
      <p:sp>
        <p:nvSpPr>
          <p:cNvPr id="4" name="文本框 3"/>
          <p:cNvSpPr txBox="1"/>
          <p:nvPr/>
        </p:nvSpPr>
        <p:spPr>
          <a:xfrm>
            <a:off x="4438015" y="6181725"/>
            <a:ext cx="6901815" cy="460375"/>
          </a:xfrm>
          <a:prstGeom prst="rect">
            <a:avLst/>
          </a:prstGeom>
          <a:noFill/>
          <a:ln w="9525">
            <a:noFill/>
          </a:ln>
        </p:spPr>
        <p:txBody>
          <a:bodyPr wrap="square">
            <a:spAutoFit/>
          </a:bodyPr>
          <a:p>
            <a:pPr marL="0" indent="0">
              <a:lnSpc>
                <a:spcPct val="150000"/>
              </a:lnSpc>
            </a:pP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账号包括：财司账号以及银行账户</a:t>
            </a:r>
            <a:r>
              <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管理系统里维护的银行账户。</a:t>
            </a:r>
            <a:endParaRPr lang="zh-CN" sz="16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371475" y="1342390"/>
            <a:ext cx="6760845" cy="50774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altLang="zh-CN" sz="1800" dirty="0"/>
              <a:t>      </a:t>
            </a:r>
            <a:r>
              <a:rPr lang="zh-CN" sz="1800" dirty="0"/>
              <a:t>财务公司于</a:t>
            </a:r>
            <a:r>
              <a:rPr lang="en-US" altLang="zh-CN" sz="1800" dirty="0"/>
              <a:t>2024</a:t>
            </a:r>
            <a:r>
              <a:rPr lang="zh-CN" altLang="en-US" sz="1800" dirty="0"/>
              <a:t>年</a:t>
            </a:r>
            <a:r>
              <a:rPr lang="en-US" altLang="zh-CN" sz="1800" dirty="0"/>
              <a:t>6</a:t>
            </a:r>
            <a:r>
              <a:rPr lang="zh-CN" altLang="en-US" sz="1800" dirty="0"/>
              <a:t>月发布《告知函》，将财务公司贷款在账户管理、贷款调查、贷款用途、贷款合同、贷款支付及贷款归还等六方面的具体内容函告各相关借款单位。</a:t>
            </a:r>
            <a:endParaRPr lang="zh-CN" altLang="en-US" sz="1800" dirty="0"/>
          </a:p>
          <a:p>
            <a:endParaRPr lang="zh-CN" altLang="en-US" sz="1800" dirty="0"/>
          </a:p>
          <a:p>
            <a:r>
              <a:rPr lang="en-US" altLang="zh-CN" sz="1800" dirty="0"/>
              <a:t>       </a:t>
            </a:r>
            <a:r>
              <a:rPr lang="zh-CN" altLang="en-US" sz="1800" dirty="0"/>
              <a:t>对于本次培训功能涉及的流动资金贷款用途：</a:t>
            </a:r>
            <a:endParaRPr lang="zh-CN" altLang="en-US" sz="1800" dirty="0"/>
          </a:p>
          <a:p>
            <a:r>
              <a:rPr lang="en-US" altLang="zh-CN" sz="1800" u="sng" dirty="0"/>
              <a:t>   </a:t>
            </a:r>
            <a:r>
              <a:rPr lang="zh-CN" altLang="en-US" sz="1800" u="sng" dirty="0"/>
              <a:t>贷款新规要求：流动资金贷款可以用于借款人本部口径材料采购、工资、社保、日常经营产生的税费等日常经营周转所需资金，不得用于支付奖金、分红、票据承兑保证金、缴纳各类罚款，以及金融资产、固定资产、股权等投资；不得用于国家禁止生产、经营的领域和用途。</a:t>
            </a:r>
            <a:endParaRPr lang="zh-CN" altLang="en-US" sz="1800" u="sng" dirty="0"/>
          </a:p>
          <a:p>
            <a:endParaRPr lang="zh-CN" altLang="en-US" sz="1800" dirty="0"/>
          </a:p>
          <a:p>
            <a:r>
              <a:rPr lang="en-US" altLang="zh-CN" sz="1800" dirty="0"/>
              <a:t>      </a:t>
            </a:r>
            <a:endParaRPr lang="zh-CN" altLang="en-US" sz="1800" dirty="0"/>
          </a:p>
        </p:txBody>
      </p:sp>
      <p:pic>
        <p:nvPicPr>
          <p:cNvPr id="2" name="图片 1"/>
          <p:cNvPicPr>
            <a:picLocks noChangeAspect="1"/>
          </p:cNvPicPr>
          <p:nvPr/>
        </p:nvPicPr>
        <p:blipFill>
          <a:blip r:embed="rId1"/>
          <a:stretch>
            <a:fillRect/>
          </a:stretch>
        </p:blipFill>
        <p:spPr>
          <a:xfrm>
            <a:off x="7285355" y="1038860"/>
            <a:ext cx="3965575" cy="56851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付款预警</a:t>
            </a:r>
            <a:r>
              <a:rPr lang="zh-CN" altLang="zh-CN" sz="2800" b="1" dirty="0">
                <a:latin typeface="微软雅黑" panose="020B0503020204020204" pitchFamily="34" charset="-122"/>
                <a:ea typeface="微软雅黑" panose="020B0503020204020204" pitchFamily="34" charset="-122"/>
                <a:cs typeface="+mn-ea"/>
                <a:sym typeface="+mn-lt"/>
              </a:rPr>
              <a:t>设置</a:t>
            </a:r>
            <a:endParaRPr lang="zh-CN" altLang="zh-CN"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 name="图片 2"/>
          <p:cNvPicPr>
            <a:picLocks noChangeAspect="1"/>
          </p:cNvPicPr>
          <p:nvPr/>
        </p:nvPicPr>
        <p:blipFill>
          <a:blip r:embed="rId1"/>
          <a:stretch>
            <a:fillRect/>
          </a:stretch>
        </p:blipFill>
        <p:spPr>
          <a:xfrm>
            <a:off x="553720" y="3068320"/>
            <a:ext cx="7607300" cy="3696335"/>
          </a:xfrm>
          <a:prstGeom prst="rect">
            <a:avLst/>
          </a:prstGeom>
        </p:spPr>
      </p:pic>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单位结算系统管理员，在【基础设置】</a:t>
            </a:r>
            <a:r>
              <a:rPr lang="en-US" altLang="zh-CN" sz="2400" dirty="0">
                <a:sym typeface="+mn-ea"/>
              </a:rPr>
              <a:t>-</a:t>
            </a:r>
            <a:r>
              <a:rPr lang="zh-CN" altLang="en-US" sz="2400" dirty="0">
                <a:sym typeface="+mn-ea"/>
              </a:rPr>
              <a:t>【付款预警设置】功能进行设置，点击【新增明细】可设置备注涉及的敏感信息，可设置多个，每个处理方式可以</a:t>
            </a:r>
            <a:r>
              <a:rPr lang="zh-CN" altLang="en-US" sz="2400" dirty="0">
                <a:sym typeface="+mn-ea"/>
              </a:rPr>
              <a:t>不同。</a:t>
            </a:r>
            <a:endParaRPr lang="zh-CN" altLang="en-US" sz="2400" dirty="0">
              <a:sym typeface="+mn-ea"/>
            </a:endParaRPr>
          </a:p>
        </p:txBody>
      </p:sp>
      <p:sp>
        <p:nvSpPr>
          <p:cNvPr id="4" name="文本框 3"/>
          <p:cNvSpPr txBox="1"/>
          <p:nvPr/>
        </p:nvSpPr>
        <p:spPr>
          <a:xfrm>
            <a:off x="8210550" y="2976245"/>
            <a:ext cx="3616325" cy="378460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付款金额、支付频次输入的数值必须</a:t>
            </a:r>
            <a:r>
              <a:rPr lang="en-US" altLang="zh-CN" sz="2000" b="0" dirty="0">
                <a:latin typeface="微软雅黑" panose="020B0503020204020204" pitchFamily="34" charset="-122"/>
                <a:ea typeface="微软雅黑" panose="020B0503020204020204" pitchFamily="34" charset="-122"/>
                <a:cs typeface="+mn-ea"/>
              </a:rPr>
              <a:t>&lt;=</a:t>
            </a:r>
            <a:r>
              <a:rPr lang="zh-CN" altLang="en-US" sz="2000" b="0" dirty="0">
                <a:latin typeface="微软雅黑" panose="020B0503020204020204" pitchFamily="34" charset="-122"/>
                <a:ea typeface="微软雅黑" panose="020B0503020204020204" pitchFamily="34" charset="-122"/>
                <a:cs typeface="+mn-ea"/>
              </a:rPr>
              <a:t>集团设置的</a:t>
            </a:r>
            <a:r>
              <a:rPr lang="zh-CN" altLang="en-US" sz="2000" b="0" dirty="0">
                <a:latin typeface="微软雅黑" panose="020B0503020204020204" pitchFamily="34" charset="-122"/>
                <a:ea typeface="微软雅黑" panose="020B0503020204020204" pitchFamily="34" charset="-122"/>
                <a:cs typeface="+mn-ea"/>
              </a:rPr>
              <a:t>标准</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处理方式不能比集团设置标准宽松，由宽松到严格：提示、审批、</a:t>
            </a:r>
            <a:r>
              <a:rPr lang="zh-CN" altLang="en-US" sz="2000" b="0" dirty="0">
                <a:latin typeface="微软雅黑" panose="020B0503020204020204" pitchFamily="34" charset="-122"/>
                <a:ea typeface="微软雅黑" panose="020B0503020204020204" pitchFamily="34" charset="-122"/>
                <a:cs typeface="+mn-ea"/>
              </a:rPr>
              <a:t>止付</a:t>
            </a:r>
            <a:endParaRPr lang="zh-CN" altLang="en-US" sz="2000" b="0" dirty="0">
              <a:latin typeface="微软雅黑" panose="020B0503020204020204" pitchFamily="34" charset="-122"/>
              <a:ea typeface="微软雅黑" panose="020B0503020204020204" pitchFamily="34" charset="-122"/>
              <a:cs typeface="+mn-ea"/>
            </a:endParaRPr>
          </a:p>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敏感信息目前集团没有特别的要求，各单位可自行</a:t>
            </a:r>
            <a:r>
              <a:rPr lang="zh-CN" altLang="en-US" sz="2000" b="0" dirty="0">
                <a:latin typeface="微软雅黑" panose="020B0503020204020204" pitchFamily="34" charset="-122"/>
                <a:ea typeface="微软雅黑" panose="020B0503020204020204" pitchFamily="34" charset="-122"/>
                <a:cs typeface="+mn-ea"/>
              </a:rPr>
              <a:t>添加</a:t>
            </a:r>
            <a:endParaRPr lang="zh-CN" altLang="en-US" sz="2000" b="0" dirty="0">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502920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mn-ea"/>
                <a:sym typeface="+mn-lt"/>
              </a:rPr>
              <a:t>付款预警设置</a:t>
            </a:r>
            <a:r>
              <a:rPr lang="en-US" altLang="zh-CN" sz="2800" b="1" dirty="0">
                <a:latin typeface="微软雅黑" panose="020B0503020204020204" pitchFamily="34" charset="-122"/>
                <a:ea typeface="微软雅黑" panose="020B0503020204020204" pitchFamily="34" charset="-122"/>
                <a:cs typeface="+mn-ea"/>
                <a:sym typeface="+mn-lt"/>
              </a:rPr>
              <a:t>-</a:t>
            </a:r>
            <a:r>
              <a:rPr lang="zh-CN" altLang="en-US" sz="2800" b="1" dirty="0">
                <a:latin typeface="微软雅黑" panose="020B0503020204020204" pitchFamily="34" charset="-122"/>
                <a:ea typeface="微软雅黑" panose="020B0503020204020204" pitchFamily="34" charset="-122"/>
                <a:cs typeface="+mn-ea"/>
                <a:sym typeface="+mn-lt"/>
              </a:rPr>
              <a:t>集团</a:t>
            </a:r>
            <a:r>
              <a:rPr lang="zh-CN" altLang="en-US" sz="2800" b="1" dirty="0">
                <a:latin typeface="微软雅黑" panose="020B0503020204020204" pitchFamily="34" charset="-122"/>
                <a:ea typeface="微软雅黑" panose="020B0503020204020204" pitchFamily="34" charset="-122"/>
                <a:cs typeface="+mn-ea"/>
                <a:sym typeface="+mn-lt"/>
              </a:rPr>
              <a:t>初始设置</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75323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集团公司对付款预警进行了初始设置如下，各单位根据需要进行</a:t>
            </a:r>
            <a:r>
              <a:rPr lang="zh-CN" altLang="en-US" sz="2400" dirty="0">
                <a:sym typeface="+mn-ea"/>
              </a:rPr>
              <a:t>设置。</a:t>
            </a:r>
            <a:endParaRPr lang="zh-CN" altLang="en-US" sz="2400" dirty="0">
              <a:sym typeface="+mn-ea"/>
            </a:endParaRPr>
          </a:p>
          <a:p>
            <a:r>
              <a:rPr lang="zh-CN" altLang="en-US" sz="2400" dirty="0">
                <a:sym typeface="+mn-ea"/>
              </a:rPr>
              <a:t>对公付款金额</a:t>
            </a:r>
            <a:r>
              <a:rPr lang="en-US" altLang="zh-CN" sz="2400" dirty="0">
                <a:sym typeface="+mn-ea"/>
              </a:rPr>
              <a:t> &gt;=2000</a:t>
            </a:r>
            <a:r>
              <a:rPr lang="zh-CN" altLang="en-US" sz="2400" dirty="0">
                <a:sym typeface="+mn-ea"/>
              </a:rPr>
              <a:t>万；对私付款金额</a:t>
            </a:r>
            <a:r>
              <a:rPr lang="en-US" altLang="zh-CN" sz="2400" dirty="0">
                <a:sym typeface="+mn-ea"/>
              </a:rPr>
              <a:t>&gt;=5</a:t>
            </a:r>
            <a:r>
              <a:rPr lang="zh-CN" altLang="en-US" sz="2400" dirty="0">
                <a:sym typeface="+mn-ea"/>
              </a:rPr>
              <a:t>万；</a:t>
            </a:r>
            <a:r>
              <a:rPr lang="en-US" altLang="zh-CN" sz="2400" dirty="0">
                <a:sym typeface="+mn-ea"/>
              </a:rPr>
              <a:t>1</a:t>
            </a:r>
            <a:r>
              <a:rPr lang="zh-CN" altLang="en-US" sz="2400" dirty="0">
                <a:sym typeface="+mn-ea"/>
              </a:rPr>
              <a:t>天内对同一收款账户相同金额支付频次</a:t>
            </a:r>
            <a:r>
              <a:rPr lang="en-US" altLang="zh-CN" sz="2400" dirty="0">
                <a:sym typeface="+mn-ea"/>
              </a:rPr>
              <a:t>&gt;=2</a:t>
            </a:r>
            <a:r>
              <a:rPr lang="zh-CN" altLang="en-US" sz="2400" dirty="0">
                <a:sym typeface="+mn-ea"/>
              </a:rPr>
              <a:t>（重复支付）；同一收款账户支付</a:t>
            </a:r>
            <a:r>
              <a:rPr lang="en-US" altLang="zh-CN" sz="2400" dirty="0">
                <a:sym typeface="+mn-ea"/>
              </a:rPr>
              <a:t>&gt;=5</a:t>
            </a:r>
            <a:r>
              <a:rPr lang="zh-CN" altLang="en-US" sz="2400" dirty="0">
                <a:sym typeface="+mn-ea"/>
              </a:rPr>
              <a:t>；均为</a:t>
            </a:r>
            <a:r>
              <a:rPr lang="zh-CN" altLang="en-US" sz="2400" dirty="0">
                <a:sym typeface="+mn-ea"/>
              </a:rPr>
              <a:t>提示。</a:t>
            </a:r>
            <a:endParaRPr lang="zh-CN" altLang="en-US" sz="2400" dirty="0">
              <a:sym typeface="+mn-ea"/>
            </a:endParaRPr>
          </a:p>
        </p:txBody>
      </p:sp>
      <p:pic>
        <p:nvPicPr>
          <p:cNvPr id="2" name="图片 1"/>
          <p:cNvPicPr>
            <a:picLocks noChangeAspect="1"/>
          </p:cNvPicPr>
          <p:nvPr/>
        </p:nvPicPr>
        <p:blipFill>
          <a:blip r:embed="rId1"/>
          <a:stretch>
            <a:fillRect/>
          </a:stretch>
        </p:blipFill>
        <p:spPr>
          <a:xfrm>
            <a:off x="1925955" y="3416300"/>
            <a:ext cx="9355455" cy="34239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mn-ea"/>
                <a:sym typeface="+mn-lt"/>
              </a:rPr>
              <a:t>收款人名册维护（</a:t>
            </a:r>
            <a:r>
              <a:rPr lang="en-US" altLang="zh-CN" sz="2800" b="1" dirty="0">
                <a:latin typeface="微软雅黑" panose="020B0503020204020204" pitchFamily="34" charset="-122"/>
                <a:ea typeface="微软雅黑" panose="020B0503020204020204" pitchFamily="34" charset="-122"/>
                <a:cs typeface="+mn-ea"/>
                <a:sym typeface="+mn-lt"/>
              </a:rPr>
              <a:t>1</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119888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财务或业务人员，在【基础设置】</a:t>
            </a:r>
            <a:r>
              <a:rPr lang="en-US" altLang="zh-CN" sz="2400" dirty="0">
                <a:sym typeface="+mn-ea"/>
              </a:rPr>
              <a:t>-</a:t>
            </a:r>
            <a:r>
              <a:rPr lang="zh-CN" altLang="en-US" sz="2400" dirty="0">
                <a:sym typeface="+mn-ea"/>
              </a:rPr>
              <a:t>【收款人名册维护】功能对收款人进行维护，可单个新增或者通过系统下载模板，通过模板</a:t>
            </a:r>
            <a:r>
              <a:rPr lang="zh-CN" altLang="en-US" sz="2400" dirty="0">
                <a:sym typeface="+mn-ea"/>
              </a:rPr>
              <a:t>导入。</a:t>
            </a:r>
            <a:endParaRPr lang="zh-CN" altLang="en-US" sz="2400" dirty="0"/>
          </a:p>
        </p:txBody>
      </p:sp>
      <p:pic>
        <p:nvPicPr>
          <p:cNvPr id="3" name="图片 2"/>
          <p:cNvPicPr>
            <a:picLocks noChangeAspect="1"/>
          </p:cNvPicPr>
          <p:nvPr/>
        </p:nvPicPr>
        <p:blipFill>
          <a:blip r:embed="rId1"/>
          <a:stretch>
            <a:fillRect/>
          </a:stretch>
        </p:blipFill>
        <p:spPr>
          <a:xfrm>
            <a:off x="743585" y="2861945"/>
            <a:ext cx="8153400" cy="3961130"/>
          </a:xfrm>
          <a:prstGeom prst="rect">
            <a:avLst/>
          </a:prstGeom>
        </p:spPr>
      </p:pic>
      <p:sp>
        <p:nvSpPr>
          <p:cNvPr id="4" name="文本框 3"/>
          <p:cNvSpPr txBox="1"/>
          <p:nvPr/>
        </p:nvSpPr>
        <p:spPr>
          <a:xfrm>
            <a:off x="9113520" y="3331210"/>
            <a:ext cx="2721610" cy="1014730"/>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对维护完的名册可进行修改和</a:t>
            </a:r>
            <a:r>
              <a:rPr lang="zh-CN" altLang="en-US" sz="2000" b="0" dirty="0">
                <a:latin typeface="微软雅黑" panose="020B0503020204020204" pitchFamily="34" charset="-122"/>
                <a:ea typeface="微软雅黑" panose="020B0503020204020204" pitchFamily="34" charset="-122"/>
                <a:cs typeface="+mn-ea"/>
              </a:rPr>
              <a:t>删除</a:t>
            </a:r>
            <a:endParaRPr lang="zh-CN" altLang="en-US" sz="2000" b="0" dirty="0">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基础设置</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文本框 9"/>
          <p:cNvSpPr txBox="1"/>
          <p:nvPr/>
        </p:nvSpPr>
        <p:spPr>
          <a:xfrm>
            <a:off x="873125" y="1005205"/>
            <a:ext cx="42621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mn-ea"/>
                <a:sym typeface="+mn-lt"/>
              </a:rPr>
              <a:t>收款人名册维护（</a:t>
            </a:r>
            <a:r>
              <a:rPr lang="en-US" altLang="zh-CN" sz="2800" b="1" dirty="0">
                <a:latin typeface="微软雅黑" panose="020B0503020204020204" pitchFamily="34" charset="-122"/>
                <a:ea typeface="微软雅黑" panose="020B0503020204020204" pitchFamily="34" charset="-122"/>
                <a:cs typeface="+mn-ea"/>
                <a:sym typeface="+mn-lt"/>
              </a:rPr>
              <a:t>2</a:t>
            </a:r>
            <a:r>
              <a:rPr lang="zh-CN" altLang="en-US" sz="2800" b="1" dirty="0">
                <a:latin typeface="微软雅黑" panose="020B0503020204020204" pitchFamily="34" charset="-122"/>
                <a:ea typeface="微软雅黑" panose="020B0503020204020204" pitchFamily="34" charset="-122"/>
                <a:cs typeface="+mn-ea"/>
                <a:sym typeface="+mn-lt"/>
              </a:rPr>
              <a:t>）</a:t>
            </a:r>
            <a:endParaRPr lang="zh-CN" altLang="en-US" sz="2800" b="1"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610870" y="1663065"/>
            <a:ext cx="11029315" cy="64516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sym typeface="+mn-ea"/>
              </a:rPr>
              <a:t>单笔新增，收款人对应收款行名称，可以用不同关键字进行</a:t>
            </a:r>
            <a:r>
              <a:rPr lang="zh-CN" altLang="en-US" sz="2400" dirty="0">
                <a:sym typeface="+mn-ea"/>
              </a:rPr>
              <a:t>查询。</a:t>
            </a:r>
            <a:endParaRPr lang="zh-CN" altLang="en-US" sz="2400" dirty="0">
              <a:sym typeface="+mn-ea"/>
            </a:endParaRPr>
          </a:p>
        </p:txBody>
      </p:sp>
      <p:pic>
        <p:nvPicPr>
          <p:cNvPr id="5" name="图片 4"/>
          <p:cNvPicPr>
            <a:picLocks noChangeAspect="1"/>
          </p:cNvPicPr>
          <p:nvPr/>
        </p:nvPicPr>
        <p:blipFill>
          <a:blip r:embed="rId1"/>
          <a:stretch>
            <a:fillRect/>
          </a:stretch>
        </p:blipFill>
        <p:spPr>
          <a:xfrm>
            <a:off x="7382510" y="4390390"/>
            <a:ext cx="4658995" cy="1848485"/>
          </a:xfrm>
          <a:prstGeom prst="rect">
            <a:avLst/>
          </a:prstGeom>
        </p:spPr>
      </p:pic>
      <p:sp>
        <p:nvSpPr>
          <p:cNvPr id="7" name="文本框 6"/>
          <p:cNvSpPr txBox="1"/>
          <p:nvPr/>
        </p:nvSpPr>
        <p:spPr>
          <a:xfrm>
            <a:off x="7710170" y="2849245"/>
            <a:ext cx="3985260" cy="1476375"/>
          </a:xfrm>
          <a:prstGeom prst="rect">
            <a:avLst/>
          </a:prstGeom>
          <a:noFill/>
          <a:ln w="9525">
            <a:noFill/>
          </a:ln>
        </p:spPr>
        <p:txBody>
          <a:bodyPr wrap="square">
            <a:spAutoFit/>
          </a:bodyPr>
          <a:p>
            <a:pPr marL="342900" indent="-342900" algn="l" defTabSz="914400">
              <a:lnSpc>
                <a:spcPct val="150000"/>
              </a:lnSpc>
              <a:buClrTx/>
              <a:buSzTx/>
              <a:buFont typeface="Wingdings" panose="05000000000000000000" charset="0"/>
              <a:buChar char="Ø"/>
            </a:pPr>
            <a:r>
              <a:rPr lang="zh-CN" altLang="en-US" sz="2000" b="0" dirty="0">
                <a:latin typeface="微软雅黑" panose="020B0503020204020204" pitchFamily="34" charset="-122"/>
                <a:ea typeface="微软雅黑" panose="020B0503020204020204" pitchFamily="34" charset="-122"/>
                <a:cs typeface="+mn-ea"/>
              </a:rPr>
              <a:t>通过文件导入的方式，注意：需要把收款行行号和收款行名对应正确。</a:t>
            </a:r>
            <a:endParaRPr lang="zh-CN" altLang="en-US" sz="2000" b="0" dirty="0">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stretch>
            <a:fillRect/>
          </a:stretch>
        </p:blipFill>
        <p:spPr>
          <a:xfrm>
            <a:off x="743585" y="2564765"/>
            <a:ext cx="6398260" cy="36169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3924600" y="2556917"/>
            <a:ext cx="5016602" cy="1107996"/>
          </a:xfrm>
          <a:prstGeom prst="rect">
            <a:avLst/>
          </a:prstGeom>
          <a:noFill/>
        </p:spPr>
        <p:txBody>
          <a:bodyPr wrap="square" rtlCol="0">
            <a:spAutoFit/>
          </a:bodyPr>
          <a:lstStyle/>
          <a:p>
            <a:r>
              <a:rPr lang="zh-CN" altLang="en-US" sz="6600" b="1" spc="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mn-lt"/>
                <a:ea typeface="+mn-ea"/>
                <a:cs typeface="+mn-ea"/>
                <a:sym typeface="+mn-lt"/>
              </a:rPr>
              <a:t>感谢聆听！</a:t>
            </a:r>
            <a:endParaRPr lang="en-US" altLang="zh-CN" sz="6600" b="1" spc="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38100" dist="38100" dir="2700000" algn="tl">
                  <a:srgbClr val="000000">
                    <a:alpha val="43137"/>
                  </a:srgbClr>
                </a:outerShdw>
              </a:effectLst>
              <a:latin typeface="+mn-lt"/>
              <a:ea typeface="+mn-ea"/>
              <a:cs typeface="+mn-ea"/>
              <a:sym typeface="+mn-lt"/>
            </a:endParaRPr>
          </a:p>
        </p:txBody>
      </p:sp>
      <p:grpSp>
        <p:nvGrpSpPr>
          <p:cNvPr id="9" name="组合 8"/>
          <p:cNvGrpSpPr/>
          <p:nvPr/>
        </p:nvGrpSpPr>
        <p:grpSpPr>
          <a:xfrm>
            <a:off x="-579412" y="2838402"/>
            <a:ext cx="4504012" cy="4502392"/>
            <a:chOff x="2036763" y="-752475"/>
            <a:chExt cx="4411662" cy="4410075"/>
          </a:xfrm>
          <a:solidFill>
            <a:srgbClr val="FFC000">
              <a:alpha val="15000"/>
            </a:srgbClr>
          </a:solidFill>
        </p:grpSpPr>
        <p:sp>
          <p:nvSpPr>
            <p:cNvPr id="10" name="Freeform 5"/>
            <p:cNvSpPr/>
            <p:nvPr userDrawn="1"/>
          </p:nvSpPr>
          <p:spPr bwMode="auto">
            <a:xfrm>
              <a:off x="3675063" y="88900"/>
              <a:ext cx="2022475" cy="1638300"/>
            </a:xfrm>
            <a:custGeom>
              <a:avLst/>
              <a:gdLst>
                <a:gd name="T0" fmla="*/ 830 w 1274"/>
                <a:gd name="T1" fmla="*/ 396 h 1032"/>
                <a:gd name="T2" fmla="*/ 396 w 1274"/>
                <a:gd name="T3" fmla="*/ 598 h 1032"/>
                <a:gd name="T4" fmla="*/ 0 w 1274"/>
                <a:gd name="T5" fmla="*/ 1032 h 1032"/>
                <a:gd name="T6" fmla="*/ 444 w 1274"/>
                <a:gd name="T7" fmla="*/ 1032 h 1032"/>
                <a:gd name="T8" fmla="*/ 1274 w 1274"/>
                <a:gd name="T9" fmla="*/ 0 h 1032"/>
                <a:gd name="T10" fmla="*/ 830 w 1274"/>
                <a:gd name="T11" fmla="*/ 396 h 1032"/>
              </a:gdLst>
              <a:ahLst/>
              <a:cxnLst>
                <a:cxn ang="0">
                  <a:pos x="T0" y="T1"/>
                </a:cxn>
                <a:cxn ang="0">
                  <a:pos x="T2" y="T3"/>
                </a:cxn>
                <a:cxn ang="0">
                  <a:pos x="T4" y="T5"/>
                </a:cxn>
                <a:cxn ang="0">
                  <a:pos x="T6" y="T7"/>
                </a:cxn>
                <a:cxn ang="0">
                  <a:pos x="T8" y="T9"/>
                </a:cxn>
                <a:cxn ang="0">
                  <a:pos x="T10" y="T11"/>
                </a:cxn>
              </a:cxnLst>
              <a:rect l="0" t="0" r="r" b="b"/>
              <a:pathLst>
                <a:path w="1274" h="1032">
                  <a:moveTo>
                    <a:pt x="830" y="396"/>
                  </a:moveTo>
                  <a:lnTo>
                    <a:pt x="396" y="598"/>
                  </a:lnTo>
                  <a:lnTo>
                    <a:pt x="0" y="1032"/>
                  </a:lnTo>
                  <a:lnTo>
                    <a:pt x="444" y="1032"/>
                  </a:lnTo>
                  <a:lnTo>
                    <a:pt x="1274" y="0"/>
                  </a:lnTo>
                  <a:lnTo>
                    <a:pt x="830" y="3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2" name="Freeform 6"/>
            <p:cNvSpPr>
              <a:spLocks noEditPoints="1"/>
            </p:cNvSpPr>
            <p:nvPr userDrawn="1"/>
          </p:nvSpPr>
          <p:spPr bwMode="auto">
            <a:xfrm>
              <a:off x="2036763" y="-752475"/>
              <a:ext cx="4411662" cy="4410075"/>
            </a:xfrm>
            <a:custGeom>
              <a:avLst/>
              <a:gdLst>
                <a:gd name="T0" fmla="*/ 288 w 288"/>
                <a:gd name="T1" fmla="*/ 0 h 288"/>
                <a:gd name="T2" fmla="*/ 225 w 288"/>
                <a:gd name="T3" fmla="*/ 46 h 288"/>
                <a:gd name="T4" fmla="*/ 137 w 288"/>
                <a:gd name="T5" fmla="*/ 15 h 288"/>
                <a:gd name="T6" fmla="*/ 0 w 288"/>
                <a:gd name="T7" fmla="*/ 152 h 288"/>
                <a:gd name="T8" fmla="*/ 137 w 288"/>
                <a:gd name="T9" fmla="*/ 288 h 288"/>
                <a:gd name="T10" fmla="*/ 274 w 288"/>
                <a:gd name="T11" fmla="*/ 152 h 288"/>
                <a:gd name="T12" fmla="*/ 255 w 288"/>
                <a:gd name="T13" fmla="*/ 83 h 288"/>
                <a:gd name="T14" fmla="*/ 288 w 288"/>
                <a:gd name="T15" fmla="*/ 0 h 288"/>
                <a:gd name="T16" fmla="*/ 156 w 288"/>
                <a:gd name="T17" fmla="*/ 29 h 288"/>
                <a:gd name="T18" fmla="*/ 220 w 288"/>
                <a:gd name="T19" fmla="*/ 49 h 288"/>
                <a:gd name="T20" fmla="*/ 48 w 288"/>
                <a:gd name="T21" fmla="*/ 127 h 288"/>
                <a:gd name="T22" fmla="*/ 156 w 288"/>
                <a:gd name="T23" fmla="*/ 29 h 288"/>
                <a:gd name="T24" fmla="*/ 265 w 288"/>
                <a:gd name="T25" fmla="*/ 138 h 288"/>
                <a:gd name="T26" fmla="*/ 156 w 288"/>
                <a:gd name="T27" fmla="*/ 246 h 288"/>
                <a:gd name="T28" fmla="*/ 48 w 288"/>
                <a:gd name="T29" fmla="*/ 138 h 288"/>
                <a:gd name="T30" fmla="*/ 48 w 288"/>
                <a:gd name="T31" fmla="*/ 127 h 288"/>
                <a:gd name="T32" fmla="*/ 117 w 288"/>
                <a:gd name="T33" fmla="*/ 146 h 288"/>
                <a:gd name="T34" fmla="*/ 146 w 288"/>
                <a:gd name="T35" fmla="*/ 115 h 288"/>
                <a:gd name="T36" fmla="*/ 146 w 288"/>
                <a:gd name="T37" fmla="*/ 115 h 288"/>
                <a:gd name="T38" fmla="*/ 147 w 288"/>
                <a:gd name="T39" fmla="*/ 115 h 288"/>
                <a:gd name="T40" fmla="*/ 191 w 288"/>
                <a:gd name="T41" fmla="*/ 93 h 288"/>
                <a:gd name="T42" fmla="*/ 237 w 288"/>
                <a:gd name="T43" fmla="*/ 53 h 288"/>
                <a:gd name="T44" fmla="*/ 261 w 288"/>
                <a:gd name="T45" fmla="*/ 32 h 288"/>
                <a:gd name="T46" fmla="*/ 163 w 288"/>
                <a:gd name="T47" fmla="*/ 155 h 288"/>
                <a:gd name="T48" fmla="*/ 239 w 288"/>
                <a:gd name="T49" fmla="*/ 176 h 288"/>
                <a:gd name="T50" fmla="*/ 253 w 288"/>
                <a:gd name="T51" fmla="*/ 89 h 288"/>
                <a:gd name="T52" fmla="*/ 265 w 288"/>
                <a:gd name="T53" fmla="*/ 1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88">
                  <a:moveTo>
                    <a:pt x="288" y="0"/>
                  </a:moveTo>
                  <a:cubicBezTo>
                    <a:pt x="288" y="0"/>
                    <a:pt x="266" y="20"/>
                    <a:pt x="225" y="46"/>
                  </a:cubicBezTo>
                  <a:cubicBezTo>
                    <a:pt x="201" y="27"/>
                    <a:pt x="170" y="15"/>
                    <a:pt x="137" y="15"/>
                  </a:cubicBezTo>
                  <a:cubicBezTo>
                    <a:pt x="61" y="15"/>
                    <a:pt x="0" y="76"/>
                    <a:pt x="0" y="152"/>
                  </a:cubicBezTo>
                  <a:cubicBezTo>
                    <a:pt x="0" y="227"/>
                    <a:pt x="61" y="288"/>
                    <a:pt x="137" y="288"/>
                  </a:cubicBezTo>
                  <a:cubicBezTo>
                    <a:pt x="213" y="288"/>
                    <a:pt x="274" y="227"/>
                    <a:pt x="274" y="152"/>
                  </a:cubicBezTo>
                  <a:cubicBezTo>
                    <a:pt x="274" y="126"/>
                    <a:pt x="267" y="103"/>
                    <a:pt x="255" y="83"/>
                  </a:cubicBezTo>
                  <a:cubicBezTo>
                    <a:pt x="262" y="57"/>
                    <a:pt x="273" y="28"/>
                    <a:pt x="288" y="0"/>
                  </a:cubicBezTo>
                  <a:moveTo>
                    <a:pt x="156" y="29"/>
                  </a:moveTo>
                  <a:cubicBezTo>
                    <a:pt x="180" y="29"/>
                    <a:pt x="202" y="36"/>
                    <a:pt x="220" y="49"/>
                  </a:cubicBezTo>
                  <a:cubicBezTo>
                    <a:pt x="179" y="74"/>
                    <a:pt x="122" y="104"/>
                    <a:pt x="48" y="127"/>
                  </a:cubicBezTo>
                  <a:cubicBezTo>
                    <a:pt x="53" y="72"/>
                    <a:pt x="100" y="29"/>
                    <a:pt x="156" y="29"/>
                  </a:cubicBezTo>
                  <a:moveTo>
                    <a:pt x="265" y="138"/>
                  </a:moveTo>
                  <a:cubicBezTo>
                    <a:pt x="265" y="198"/>
                    <a:pt x="216" y="246"/>
                    <a:pt x="156" y="246"/>
                  </a:cubicBezTo>
                  <a:cubicBezTo>
                    <a:pt x="96" y="246"/>
                    <a:pt x="48" y="198"/>
                    <a:pt x="48" y="138"/>
                  </a:cubicBezTo>
                  <a:cubicBezTo>
                    <a:pt x="48" y="134"/>
                    <a:pt x="48" y="131"/>
                    <a:pt x="48" y="127"/>
                  </a:cubicBezTo>
                  <a:cubicBezTo>
                    <a:pt x="117" y="146"/>
                    <a:pt x="117" y="146"/>
                    <a:pt x="117" y="146"/>
                  </a:cubicBezTo>
                  <a:cubicBezTo>
                    <a:pt x="146" y="115"/>
                    <a:pt x="146" y="115"/>
                    <a:pt x="146" y="115"/>
                  </a:cubicBezTo>
                  <a:cubicBezTo>
                    <a:pt x="146" y="115"/>
                    <a:pt x="146" y="115"/>
                    <a:pt x="146" y="115"/>
                  </a:cubicBezTo>
                  <a:cubicBezTo>
                    <a:pt x="147" y="115"/>
                    <a:pt x="147" y="115"/>
                    <a:pt x="147" y="115"/>
                  </a:cubicBezTo>
                  <a:cubicBezTo>
                    <a:pt x="191" y="93"/>
                    <a:pt x="191" y="93"/>
                    <a:pt x="191" y="93"/>
                  </a:cubicBezTo>
                  <a:cubicBezTo>
                    <a:pt x="237" y="53"/>
                    <a:pt x="237" y="53"/>
                    <a:pt x="237" y="53"/>
                  </a:cubicBezTo>
                  <a:cubicBezTo>
                    <a:pt x="261" y="32"/>
                    <a:pt x="261" y="32"/>
                    <a:pt x="261" y="32"/>
                  </a:cubicBezTo>
                  <a:cubicBezTo>
                    <a:pt x="163" y="155"/>
                    <a:pt x="163" y="155"/>
                    <a:pt x="163" y="155"/>
                  </a:cubicBezTo>
                  <a:cubicBezTo>
                    <a:pt x="239" y="176"/>
                    <a:pt x="239" y="176"/>
                    <a:pt x="239" y="176"/>
                  </a:cubicBezTo>
                  <a:cubicBezTo>
                    <a:pt x="240" y="164"/>
                    <a:pt x="242" y="131"/>
                    <a:pt x="253" y="89"/>
                  </a:cubicBezTo>
                  <a:cubicBezTo>
                    <a:pt x="261" y="103"/>
                    <a:pt x="265" y="120"/>
                    <a:pt x="265" y="1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3" name="Freeform 7"/>
            <p:cNvSpPr>
              <a:spLocks noEditPoints="1"/>
            </p:cNvSpPr>
            <p:nvPr userDrawn="1"/>
          </p:nvSpPr>
          <p:spPr bwMode="auto">
            <a:xfrm>
              <a:off x="3675063" y="2125663"/>
              <a:ext cx="428625" cy="428625"/>
            </a:xfrm>
            <a:custGeom>
              <a:avLst/>
              <a:gdLst>
                <a:gd name="T0" fmla="*/ 270 w 270"/>
                <a:gd name="T1" fmla="*/ 270 h 270"/>
                <a:gd name="T2" fmla="*/ 212 w 270"/>
                <a:gd name="T3" fmla="*/ 270 h 270"/>
                <a:gd name="T4" fmla="*/ 193 w 270"/>
                <a:gd name="T5" fmla="*/ 212 h 270"/>
                <a:gd name="T6" fmla="*/ 77 w 270"/>
                <a:gd name="T7" fmla="*/ 212 h 270"/>
                <a:gd name="T8" fmla="*/ 58 w 270"/>
                <a:gd name="T9" fmla="*/ 270 h 270"/>
                <a:gd name="T10" fmla="*/ 0 w 270"/>
                <a:gd name="T11" fmla="*/ 270 h 270"/>
                <a:gd name="T12" fmla="*/ 106 w 270"/>
                <a:gd name="T13" fmla="*/ 0 h 270"/>
                <a:gd name="T14" fmla="*/ 164 w 270"/>
                <a:gd name="T15" fmla="*/ 0 h 270"/>
                <a:gd name="T16" fmla="*/ 270 w 270"/>
                <a:gd name="T17" fmla="*/ 270 h 270"/>
                <a:gd name="T18" fmla="*/ 174 w 270"/>
                <a:gd name="T19" fmla="*/ 164 h 270"/>
                <a:gd name="T20" fmla="*/ 135 w 270"/>
                <a:gd name="T21" fmla="*/ 68 h 270"/>
                <a:gd name="T22" fmla="*/ 97 w 270"/>
                <a:gd name="T23" fmla="*/ 164 h 270"/>
                <a:gd name="T24" fmla="*/ 174 w 270"/>
                <a:gd name="T25" fmla="*/ 16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270">
                  <a:moveTo>
                    <a:pt x="270" y="270"/>
                  </a:moveTo>
                  <a:lnTo>
                    <a:pt x="212" y="270"/>
                  </a:lnTo>
                  <a:lnTo>
                    <a:pt x="193" y="212"/>
                  </a:lnTo>
                  <a:lnTo>
                    <a:pt x="77" y="212"/>
                  </a:lnTo>
                  <a:lnTo>
                    <a:pt x="58" y="270"/>
                  </a:lnTo>
                  <a:lnTo>
                    <a:pt x="0" y="270"/>
                  </a:lnTo>
                  <a:lnTo>
                    <a:pt x="106" y="0"/>
                  </a:lnTo>
                  <a:lnTo>
                    <a:pt x="164" y="0"/>
                  </a:lnTo>
                  <a:lnTo>
                    <a:pt x="270" y="270"/>
                  </a:lnTo>
                  <a:close/>
                  <a:moveTo>
                    <a:pt x="174" y="164"/>
                  </a:moveTo>
                  <a:lnTo>
                    <a:pt x="135" y="68"/>
                  </a:lnTo>
                  <a:lnTo>
                    <a:pt x="97" y="164"/>
                  </a:lnTo>
                  <a:lnTo>
                    <a:pt x="174"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4" name="Freeform 8"/>
            <p:cNvSpPr/>
            <p:nvPr userDrawn="1"/>
          </p:nvSpPr>
          <p:spPr bwMode="auto">
            <a:xfrm>
              <a:off x="4119563" y="2125663"/>
              <a:ext cx="414337" cy="428625"/>
            </a:xfrm>
            <a:custGeom>
              <a:avLst/>
              <a:gdLst>
                <a:gd name="T0" fmla="*/ 96 w 261"/>
                <a:gd name="T1" fmla="*/ 270 h 270"/>
                <a:gd name="T2" fmla="*/ 0 w 261"/>
                <a:gd name="T3" fmla="*/ 0 h 270"/>
                <a:gd name="T4" fmla="*/ 58 w 261"/>
                <a:gd name="T5" fmla="*/ 0 h 270"/>
                <a:gd name="T6" fmla="*/ 135 w 261"/>
                <a:gd name="T7" fmla="*/ 203 h 270"/>
                <a:gd name="T8" fmla="*/ 203 w 261"/>
                <a:gd name="T9" fmla="*/ 0 h 270"/>
                <a:gd name="T10" fmla="*/ 261 w 261"/>
                <a:gd name="T11" fmla="*/ 0 h 270"/>
                <a:gd name="T12" fmla="*/ 164 w 261"/>
                <a:gd name="T13" fmla="*/ 270 h 270"/>
                <a:gd name="T14" fmla="*/ 96 w 261"/>
                <a:gd name="T15" fmla="*/ 27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70">
                  <a:moveTo>
                    <a:pt x="96" y="270"/>
                  </a:moveTo>
                  <a:lnTo>
                    <a:pt x="0" y="0"/>
                  </a:lnTo>
                  <a:lnTo>
                    <a:pt x="58" y="0"/>
                  </a:lnTo>
                  <a:lnTo>
                    <a:pt x="135" y="203"/>
                  </a:lnTo>
                  <a:lnTo>
                    <a:pt x="203" y="0"/>
                  </a:lnTo>
                  <a:lnTo>
                    <a:pt x="261" y="0"/>
                  </a:lnTo>
                  <a:lnTo>
                    <a:pt x="164" y="270"/>
                  </a:lnTo>
                  <a:lnTo>
                    <a:pt x="9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5" name="Rectangle 9"/>
            <p:cNvSpPr>
              <a:spLocks noChangeArrowheads="1"/>
            </p:cNvSpPr>
            <p:nvPr userDrawn="1"/>
          </p:nvSpPr>
          <p:spPr bwMode="auto">
            <a:xfrm>
              <a:off x="4624388" y="2125663"/>
              <a:ext cx="92075"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16" name="Freeform 10"/>
            <p:cNvSpPr/>
            <p:nvPr userDrawn="1"/>
          </p:nvSpPr>
          <p:spPr bwMode="auto">
            <a:xfrm>
              <a:off x="4840288" y="2111375"/>
              <a:ext cx="382587" cy="458788"/>
            </a:xfrm>
            <a:custGeom>
              <a:avLst/>
              <a:gdLst>
                <a:gd name="T0" fmla="*/ 19 w 25"/>
                <a:gd name="T1" fmla="*/ 19 h 30"/>
                <a:gd name="T2" fmla="*/ 25 w 25"/>
                <a:gd name="T3" fmla="*/ 21 h 30"/>
                <a:gd name="T4" fmla="*/ 20 w 25"/>
                <a:gd name="T5" fmla="*/ 28 h 30"/>
                <a:gd name="T6" fmla="*/ 13 w 25"/>
                <a:gd name="T7" fmla="*/ 30 h 30"/>
                <a:gd name="T8" fmla="*/ 4 w 25"/>
                <a:gd name="T9" fmla="*/ 26 h 30"/>
                <a:gd name="T10" fmla="*/ 0 w 25"/>
                <a:gd name="T11" fmla="*/ 15 h 30"/>
                <a:gd name="T12" fmla="*/ 4 w 25"/>
                <a:gd name="T13" fmla="*/ 4 h 30"/>
                <a:gd name="T14" fmla="*/ 13 w 25"/>
                <a:gd name="T15" fmla="*/ 0 h 30"/>
                <a:gd name="T16" fmla="*/ 22 w 25"/>
                <a:gd name="T17" fmla="*/ 4 h 30"/>
                <a:gd name="T18" fmla="*/ 25 w 25"/>
                <a:gd name="T19" fmla="*/ 9 h 30"/>
                <a:gd name="T20" fmla="*/ 19 w 25"/>
                <a:gd name="T21" fmla="*/ 10 h 30"/>
                <a:gd name="T22" fmla="*/ 17 w 25"/>
                <a:gd name="T23" fmla="*/ 7 h 30"/>
                <a:gd name="T24" fmla="*/ 13 w 25"/>
                <a:gd name="T25" fmla="*/ 5 h 30"/>
                <a:gd name="T26" fmla="*/ 8 w 25"/>
                <a:gd name="T27" fmla="*/ 8 h 30"/>
                <a:gd name="T28" fmla="*/ 6 w 25"/>
                <a:gd name="T29" fmla="*/ 15 h 30"/>
                <a:gd name="T30" fmla="*/ 8 w 25"/>
                <a:gd name="T31" fmla="*/ 23 h 30"/>
                <a:gd name="T32" fmla="*/ 13 w 25"/>
                <a:gd name="T33" fmla="*/ 25 h 30"/>
                <a:gd name="T34" fmla="*/ 17 w 25"/>
                <a:gd name="T35" fmla="*/ 24 h 30"/>
                <a:gd name="T36" fmla="*/ 19 w 25"/>
                <a:gd name="T3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30">
                  <a:moveTo>
                    <a:pt x="19" y="19"/>
                  </a:moveTo>
                  <a:cubicBezTo>
                    <a:pt x="25" y="21"/>
                    <a:pt x="25" y="21"/>
                    <a:pt x="25" y="21"/>
                  </a:cubicBezTo>
                  <a:cubicBezTo>
                    <a:pt x="24" y="24"/>
                    <a:pt x="22" y="26"/>
                    <a:pt x="20" y="28"/>
                  </a:cubicBezTo>
                  <a:cubicBezTo>
                    <a:pt x="18" y="29"/>
                    <a:pt x="16" y="30"/>
                    <a:pt x="13" y="30"/>
                  </a:cubicBezTo>
                  <a:cubicBezTo>
                    <a:pt x="9" y="30"/>
                    <a:pt x="6" y="29"/>
                    <a:pt x="4" y="26"/>
                  </a:cubicBezTo>
                  <a:cubicBezTo>
                    <a:pt x="1" y="23"/>
                    <a:pt x="0" y="20"/>
                    <a:pt x="0" y="15"/>
                  </a:cubicBezTo>
                  <a:cubicBezTo>
                    <a:pt x="0" y="11"/>
                    <a:pt x="1" y="7"/>
                    <a:pt x="4" y="4"/>
                  </a:cubicBezTo>
                  <a:cubicBezTo>
                    <a:pt x="6" y="2"/>
                    <a:pt x="9" y="0"/>
                    <a:pt x="13" y="0"/>
                  </a:cubicBezTo>
                  <a:cubicBezTo>
                    <a:pt x="17" y="0"/>
                    <a:pt x="20" y="2"/>
                    <a:pt x="22" y="4"/>
                  </a:cubicBezTo>
                  <a:cubicBezTo>
                    <a:pt x="23" y="5"/>
                    <a:pt x="24" y="7"/>
                    <a:pt x="25" y="9"/>
                  </a:cubicBezTo>
                  <a:cubicBezTo>
                    <a:pt x="19" y="10"/>
                    <a:pt x="19" y="10"/>
                    <a:pt x="19" y="10"/>
                  </a:cubicBezTo>
                  <a:cubicBezTo>
                    <a:pt x="19" y="9"/>
                    <a:pt x="18" y="8"/>
                    <a:pt x="17" y="7"/>
                  </a:cubicBezTo>
                  <a:cubicBezTo>
                    <a:pt x="16" y="6"/>
                    <a:pt x="14" y="5"/>
                    <a:pt x="13" y="5"/>
                  </a:cubicBezTo>
                  <a:cubicBezTo>
                    <a:pt x="11" y="5"/>
                    <a:pt x="9" y="6"/>
                    <a:pt x="8" y="8"/>
                  </a:cubicBezTo>
                  <a:cubicBezTo>
                    <a:pt x="7" y="9"/>
                    <a:pt x="6" y="12"/>
                    <a:pt x="6" y="15"/>
                  </a:cubicBezTo>
                  <a:cubicBezTo>
                    <a:pt x="6" y="19"/>
                    <a:pt x="7" y="21"/>
                    <a:pt x="8" y="23"/>
                  </a:cubicBezTo>
                  <a:cubicBezTo>
                    <a:pt x="9" y="24"/>
                    <a:pt x="11" y="25"/>
                    <a:pt x="13" y="25"/>
                  </a:cubicBezTo>
                  <a:cubicBezTo>
                    <a:pt x="14" y="25"/>
                    <a:pt x="16" y="24"/>
                    <a:pt x="17" y="24"/>
                  </a:cubicBezTo>
                  <a:cubicBezTo>
                    <a:pt x="18" y="23"/>
                    <a:pt x="19" y="21"/>
                    <a:pt x="19"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mn-lt"/>
                <a:ea typeface="+mn-ea"/>
                <a:cs typeface="+mn-ea"/>
                <a:sym typeface="+mn-lt"/>
              </a:endParaRPr>
            </a:p>
          </p:txBody>
        </p:sp>
      </p:grpSp>
      <p:grpSp>
        <p:nvGrpSpPr>
          <p:cNvPr id="17" name="组合 16"/>
          <p:cNvGrpSpPr/>
          <p:nvPr/>
        </p:nvGrpSpPr>
        <p:grpSpPr>
          <a:xfrm>
            <a:off x="-1044624" y="620688"/>
            <a:ext cx="576064" cy="2448272"/>
            <a:chOff x="-1044624" y="620688"/>
            <a:chExt cx="576064" cy="2448272"/>
          </a:xfrm>
        </p:grpSpPr>
        <p:sp>
          <p:nvSpPr>
            <p:cNvPr id="18" name="矩形 17"/>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306705" y="1411605"/>
            <a:ext cx="11776075" cy="549275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altLang="zh-CN" sz="1800" dirty="0"/>
              <a:t>      （一）</a:t>
            </a:r>
            <a:r>
              <a:rPr lang="zh-CN" altLang="en-US" sz="1800" dirty="0"/>
              <a:t>在</a:t>
            </a:r>
            <a:r>
              <a:rPr lang="en-US" altLang="zh-CN" sz="1800" dirty="0"/>
              <a:t>支付方式</a:t>
            </a:r>
            <a:r>
              <a:rPr lang="zh-CN" altLang="en-US" sz="1800" dirty="0"/>
              <a:t>上：</a:t>
            </a:r>
            <a:r>
              <a:rPr lang="en-US" altLang="zh-CN" sz="1800" dirty="0"/>
              <a:t>根据贷款新规要求，我公司通过借款合同约定通过贷款人受托支付或借款人自主支付的方式对贷款资金的支付进行管理与控制，以有效监督贷款资金按约定用途使用。</a:t>
            </a:r>
            <a:endParaRPr lang="en-US" altLang="zh-CN" sz="1800" dirty="0"/>
          </a:p>
          <a:p>
            <a:r>
              <a:rPr lang="en-US" altLang="zh-CN" sz="1800" dirty="0"/>
              <a:t>       贷款人</a:t>
            </a:r>
            <a:r>
              <a:rPr lang="en-US" altLang="zh-CN" sz="1800" b="1" dirty="0"/>
              <a:t>受托支付</a:t>
            </a:r>
            <a:r>
              <a:rPr lang="en-US" altLang="zh-CN" sz="1800" dirty="0"/>
              <a:t>是指我公司根据借款人的提款申请和支付委托，将贷款通过借款人账户支付给符合合同约定用途的借款人交易对象。适用的主要情形为支付对象明确且向借款人某一交易对象单笔支付金额超过一千万元人民币，以及我公司认定的其他情形。</a:t>
            </a:r>
            <a:endParaRPr lang="en-US" altLang="zh-CN" sz="1800" dirty="0"/>
          </a:p>
          <a:p>
            <a:r>
              <a:rPr lang="en-US" altLang="zh-CN" sz="1800" dirty="0"/>
              <a:t>       借款人</a:t>
            </a:r>
            <a:r>
              <a:rPr lang="en-US" altLang="zh-CN" sz="1800" b="1" dirty="0"/>
              <a:t>自主支付</a:t>
            </a:r>
            <a:r>
              <a:rPr lang="en-US" altLang="zh-CN" sz="1800" dirty="0"/>
              <a:t>是指公司根据借款人的提款申请将贷款资金发放至借款人账户后，由借款人自主支付给符合合同约定用途的借款人交易对象。</a:t>
            </a:r>
            <a:endParaRPr lang="en-US" altLang="zh-CN" sz="1800" dirty="0"/>
          </a:p>
          <a:p>
            <a:r>
              <a:rPr lang="en-US" altLang="zh-CN" sz="1800" dirty="0"/>
              <a:t>（二）</a:t>
            </a:r>
            <a:r>
              <a:rPr lang="zh-CN" altLang="en-US" sz="1800" dirty="0"/>
              <a:t>在</a:t>
            </a:r>
            <a:r>
              <a:rPr lang="en-US" altLang="zh-CN" sz="1800" dirty="0"/>
              <a:t>支付审核</a:t>
            </a:r>
            <a:r>
              <a:rPr lang="zh-CN" altLang="en-US" sz="1800" dirty="0"/>
              <a:t>上：</a:t>
            </a:r>
            <a:r>
              <a:rPr lang="en-US" altLang="zh-CN" sz="1800" dirty="0"/>
              <a:t>申请贷款时，借款人须向我公司提供</a:t>
            </a:r>
            <a:r>
              <a:rPr lang="zh-CN" altLang="en-US" sz="1800" b="1" dirty="0"/>
              <a:t>《</a:t>
            </a:r>
            <a:r>
              <a:rPr lang="en-US" altLang="zh-CN" sz="1800" b="1" dirty="0"/>
              <a:t>支付信息目录</a:t>
            </a:r>
            <a:r>
              <a:rPr lang="zh-CN" altLang="en-US" sz="1800" b="1" dirty="0"/>
              <a:t>》</a:t>
            </a:r>
            <a:r>
              <a:rPr lang="en-US" altLang="zh-CN" sz="1800" dirty="0"/>
              <a:t>，明确具体的贷款用途。</a:t>
            </a:r>
            <a:endParaRPr lang="en-US" altLang="zh-CN" sz="1800" dirty="0"/>
          </a:p>
          <a:p>
            <a:r>
              <a:rPr lang="en-US" altLang="zh-CN" sz="1800" dirty="0"/>
              <a:t>       贷款发放前，借款人须向我公司提供</a:t>
            </a:r>
            <a:r>
              <a:rPr lang="en-US" altLang="zh-CN" sz="1800" b="1" dirty="0"/>
              <a:t>合同、发票等支付信息的基础交易支撑材料</a:t>
            </a:r>
            <a:r>
              <a:rPr lang="en-US" altLang="zh-CN" sz="1800" dirty="0"/>
              <a:t>。涉及国家秘密的，借款人在提供符合我公司要求的</a:t>
            </a:r>
            <a:r>
              <a:rPr lang="en-US" altLang="zh-CN" sz="1800" b="1" dirty="0"/>
              <a:t>证明或承诺</a:t>
            </a:r>
            <a:r>
              <a:rPr lang="en-US" altLang="zh-CN" sz="1800" dirty="0"/>
              <a:t>后，可不提供交易背景材料复印件，但需提供相关材料清单。</a:t>
            </a:r>
            <a:endParaRPr lang="en-US" altLang="zh-CN" sz="1800" dirty="0"/>
          </a:p>
          <a:p>
            <a:r>
              <a:rPr lang="en-US" altLang="zh-CN" sz="1800" dirty="0"/>
              <a:t>       自主支付的，原则上借款人在贷款发放后一个月内最长不超过三个月内向我公司提交自主支付核验单及交易支撑材料，核查贷款支付是否符合约定用途，以及是否存在以化整为零方式规避受托支付的情形。</a:t>
            </a:r>
            <a:endParaRPr lang="en-US" altLang="zh-CN" sz="1800" dirty="0"/>
          </a:p>
          <a:p>
            <a:endParaRPr lang="en-US" altLang="zh-CN" sz="1800" dirty="0"/>
          </a:p>
        </p:txBody>
      </p:sp>
      <p:sp>
        <p:nvSpPr>
          <p:cNvPr id="3" name="文本框 2"/>
          <p:cNvSpPr txBox="1"/>
          <p:nvPr/>
        </p:nvSpPr>
        <p:spPr>
          <a:xfrm>
            <a:off x="1082040" y="1043305"/>
            <a:ext cx="6096000" cy="368300"/>
          </a:xfrm>
          <a:prstGeom prst="rect">
            <a:avLst/>
          </a:prstGeom>
          <a:noFill/>
        </p:spPr>
        <p:txBody>
          <a:bodyPr wrap="square" rtlCol="0" anchor="t">
            <a:spAutoFit/>
          </a:bodyPr>
          <a:p>
            <a:r>
              <a:rPr lang="en-US" altLang="zh-CN" sz="1800" b="1" dirty="0">
                <a:sym typeface="+mn-ea"/>
              </a:rPr>
              <a:t>      </a:t>
            </a:r>
            <a:r>
              <a:rPr lang="zh-CN" sz="1800" b="1" dirty="0">
                <a:sym typeface="+mn-ea"/>
              </a:rPr>
              <a:t>其中对于贷款支付：</a:t>
            </a:r>
            <a:endParaRPr lang="zh-CN" altLang="en-US" sz="1800" b="1"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306705" y="1411605"/>
            <a:ext cx="11776075" cy="922020"/>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altLang="zh-CN" sz="1800" dirty="0"/>
              <a:t>   （三）</a:t>
            </a:r>
            <a:r>
              <a:rPr lang="zh-CN" altLang="en-US" sz="1800" dirty="0"/>
              <a:t>在</a:t>
            </a:r>
            <a:r>
              <a:rPr lang="en-US" altLang="zh-CN" sz="1800" dirty="0"/>
              <a:t>支付时限</a:t>
            </a:r>
            <a:r>
              <a:rPr lang="zh-CN" altLang="en-US" sz="1800" dirty="0"/>
              <a:t>上：</a:t>
            </a:r>
            <a:r>
              <a:rPr lang="en-US" altLang="zh-CN" sz="1800" dirty="0"/>
              <a:t>原则上流动资金贷款一个月内完成受托支付。根据实贷实付原则，不得存在“以贷转存”或其他违反相关监管要求的行为。</a:t>
            </a:r>
            <a:endParaRPr lang="en-US" altLang="zh-CN" sz="1800" dirty="0"/>
          </a:p>
        </p:txBody>
      </p:sp>
      <p:sp>
        <p:nvSpPr>
          <p:cNvPr id="3" name="文本框 2"/>
          <p:cNvSpPr txBox="1"/>
          <p:nvPr/>
        </p:nvSpPr>
        <p:spPr>
          <a:xfrm>
            <a:off x="1082040" y="1043305"/>
            <a:ext cx="6096000" cy="368300"/>
          </a:xfrm>
          <a:prstGeom prst="rect">
            <a:avLst/>
          </a:prstGeom>
          <a:noFill/>
        </p:spPr>
        <p:txBody>
          <a:bodyPr wrap="square" rtlCol="0" anchor="t">
            <a:spAutoFit/>
          </a:bodyPr>
          <a:p>
            <a:r>
              <a:rPr lang="en-US" altLang="zh-CN" sz="1800" b="1" dirty="0">
                <a:sym typeface="+mn-ea"/>
              </a:rPr>
              <a:t>      </a:t>
            </a:r>
            <a:r>
              <a:rPr lang="zh-CN" sz="1800" b="1" dirty="0">
                <a:sym typeface="+mn-ea"/>
              </a:rPr>
              <a:t>其中对于贷款支付：</a:t>
            </a:r>
            <a:endParaRPr lang="zh-CN" altLang="en-US" sz="1800" b="1" dirty="0">
              <a:sym typeface="+mn-ea"/>
            </a:endParaRPr>
          </a:p>
        </p:txBody>
      </p:sp>
      <p:pic>
        <p:nvPicPr>
          <p:cNvPr id="4" name="图片 3"/>
          <p:cNvPicPr>
            <a:picLocks noChangeAspect="1"/>
          </p:cNvPicPr>
          <p:nvPr/>
        </p:nvPicPr>
        <p:blipFill>
          <a:blip r:embed="rId1"/>
          <a:stretch>
            <a:fillRect/>
          </a:stretch>
        </p:blipFill>
        <p:spPr>
          <a:xfrm>
            <a:off x="306705" y="2670810"/>
            <a:ext cx="2571750" cy="3737610"/>
          </a:xfrm>
          <a:prstGeom prst="rect">
            <a:avLst/>
          </a:prstGeom>
        </p:spPr>
      </p:pic>
      <p:pic>
        <p:nvPicPr>
          <p:cNvPr id="5" name="图片 4"/>
          <p:cNvPicPr>
            <a:picLocks noChangeAspect="1"/>
          </p:cNvPicPr>
          <p:nvPr/>
        </p:nvPicPr>
        <p:blipFill>
          <a:blip r:embed="rId2"/>
          <a:stretch>
            <a:fillRect/>
          </a:stretch>
        </p:blipFill>
        <p:spPr>
          <a:xfrm>
            <a:off x="3093720" y="2670810"/>
            <a:ext cx="4798695" cy="3788410"/>
          </a:xfrm>
          <a:prstGeom prst="rect">
            <a:avLst/>
          </a:prstGeom>
        </p:spPr>
      </p:pic>
      <p:pic>
        <p:nvPicPr>
          <p:cNvPr id="7" name="图片 6"/>
          <p:cNvPicPr>
            <a:picLocks noChangeAspect="1"/>
          </p:cNvPicPr>
          <p:nvPr/>
        </p:nvPicPr>
        <p:blipFill>
          <a:blip r:embed="rId3"/>
          <a:stretch>
            <a:fillRect/>
          </a:stretch>
        </p:blipFill>
        <p:spPr>
          <a:xfrm>
            <a:off x="8001000" y="2670810"/>
            <a:ext cx="4025265" cy="23475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77495" y="2557145"/>
            <a:ext cx="8013700" cy="1360170"/>
          </a:xfrm>
          <a:prstGeom prst="rect">
            <a:avLst/>
          </a:prstGeom>
          <a:noFill/>
        </p:spPr>
        <p:txBody>
          <a:bodyPr wrap="square" rtlCol="0">
            <a:no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285750" indent="-285750">
              <a:lnSpc>
                <a:spcPct val="150000"/>
              </a:lnSpc>
              <a:buFont typeface="Wingdings" panose="05000000000000000000" charset="0"/>
              <a:buChar char="p"/>
            </a:pPr>
            <a:r>
              <a:rPr sz="1600" dirty="0">
                <a:solidFill>
                  <a:schemeClr val="tx1"/>
                </a:solidFill>
              </a:rPr>
              <a:t>预警提前：设置收款对象关键词提醒，实现可疑对象的拦截与快速审查；</a:t>
            </a:r>
            <a:endParaRPr sz="1600" dirty="0">
              <a:solidFill>
                <a:schemeClr val="tx1"/>
              </a:solidFill>
            </a:endParaRPr>
          </a:p>
          <a:p>
            <a:pPr indent="0">
              <a:lnSpc>
                <a:spcPct val="150000"/>
              </a:lnSpc>
              <a:buFont typeface="Wingdings" panose="05000000000000000000" charset="0"/>
              <a:buNone/>
            </a:pPr>
            <a:r>
              <a:rPr lang="zh-CN" sz="1600" dirty="0">
                <a:solidFill>
                  <a:srgbClr val="C00000"/>
                </a:solidFill>
                <a:sym typeface="+mn-ea"/>
              </a:rPr>
              <a:t>当收款单位涉及“土地局、债券、基金等”关键字的情况下，</a:t>
            </a:r>
            <a:r>
              <a:rPr lang="zh-CN" sz="1600" dirty="0">
                <a:solidFill>
                  <a:srgbClr val="C00000"/>
                </a:solidFill>
                <a:sym typeface="+mn-ea"/>
              </a:rPr>
              <a:t>进行</a:t>
            </a:r>
            <a:r>
              <a:rPr lang="zh-CN" sz="1600" b="1" i="1" u="sng" dirty="0">
                <a:solidFill>
                  <a:srgbClr val="C00000"/>
                </a:solidFill>
                <a:sym typeface="+mn-ea"/>
              </a:rPr>
              <a:t>受托</a:t>
            </a:r>
            <a:r>
              <a:rPr sz="1600" b="1" i="1" u="sng" dirty="0">
                <a:solidFill>
                  <a:srgbClr val="C00000"/>
                </a:solidFill>
                <a:sym typeface="+mn-ea"/>
              </a:rPr>
              <a:t>支付</a:t>
            </a:r>
            <a:r>
              <a:rPr lang="zh-CN" sz="1600" b="1" i="1" u="sng" dirty="0">
                <a:solidFill>
                  <a:srgbClr val="C00000"/>
                </a:solidFill>
                <a:sym typeface="+mn-ea"/>
              </a:rPr>
              <a:t>模式</a:t>
            </a:r>
            <a:r>
              <a:rPr lang="en-US" altLang="zh-CN" sz="1600" b="1" i="1" u="sng" dirty="0">
                <a:solidFill>
                  <a:srgbClr val="C00000"/>
                </a:solidFill>
                <a:sym typeface="+mn-ea"/>
              </a:rPr>
              <a:t> </a:t>
            </a:r>
            <a:r>
              <a:rPr lang="zh-CN" sz="1600" dirty="0">
                <a:solidFill>
                  <a:srgbClr val="C00000"/>
                </a:solidFill>
                <a:sym typeface="+mn-ea"/>
              </a:rPr>
              <a:t>下付款，支付任务</a:t>
            </a:r>
            <a:r>
              <a:rPr lang="zh-CN" sz="1600" dirty="0">
                <a:solidFill>
                  <a:srgbClr val="C00000"/>
                </a:solidFill>
                <a:sym typeface="+mn-ea"/>
              </a:rPr>
              <a:t>自动推送至财务公司客户经理落地审批</a:t>
            </a:r>
            <a:r>
              <a:rPr lang="zh-CN" altLang="en-US" sz="1600" dirty="0">
                <a:gradFill>
                  <a:gsLst>
                    <a:gs pos="0">
                      <a:srgbClr val="E30000"/>
                    </a:gs>
                    <a:gs pos="100000">
                      <a:srgbClr val="760303"/>
                    </a:gs>
                  </a:gsLst>
                  <a:lin scaled="0"/>
                </a:gradFill>
              </a:rPr>
              <a:t>；</a:t>
            </a:r>
            <a:endParaRPr sz="1600" dirty="0">
              <a:gradFill>
                <a:gsLst>
                  <a:gs pos="0">
                    <a:srgbClr val="E30000"/>
                  </a:gs>
                  <a:gs pos="100000">
                    <a:srgbClr val="760303"/>
                  </a:gs>
                </a:gsLst>
                <a:lin scaled="0"/>
              </a:gradFill>
            </a:endParaRPr>
          </a:p>
          <a:p>
            <a:pPr indent="0">
              <a:lnSpc>
                <a:spcPct val="150000"/>
              </a:lnSpc>
              <a:buFont typeface="Wingdings" panose="05000000000000000000" charset="0"/>
              <a:buNone/>
            </a:pPr>
            <a:endParaRPr sz="1600" dirty="0"/>
          </a:p>
          <a:p>
            <a:pPr indent="0">
              <a:lnSpc>
                <a:spcPct val="150000"/>
              </a:lnSpc>
              <a:buFont typeface="Wingdings" panose="05000000000000000000" charset="0"/>
              <a:buNone/>
            </a:pPr>
            <a:endParaRPr sz="1600" dirty="0"/>
          </a:p>
        </p:txBody>
      </p:sp>
      <p:sp>
        <p:nvSpPr>
          <p:cNvPr id="8" name="文本框 7"/>
          <p:cNvSpPr txBox="1"/>
          <p:nvPr/>
        </p:nvSpPr>
        <p:spPr>
          <a:xfrm>
            <a:off x="859155" y="901700"/>
            <a:ext cx="11332845" cy="133794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sz="1800" b="1" dirty="0"/>
              <a:t>       </a:t>
            </a:r>
            <a:r>
              <a:rPr sz="1800" b="1" dirty="0"/>
              <a:t>为提升贷款支付效率，提供便捷资金结算操作，更好服务</a:t>
            </a:r>
            <a:r>
              <a:rPr lang="zh-CN" sz="1800" b="1" dirty="0"/>
              <a:t>各</a:t>
            </a:r>
            <a:r>
              <a:rPr sz="1800" b="1" dirty="0"/>
              <a:t>借款单位</a:t>
            </a:r>
            <a:r>
              <a:rPr lang="zh-CN" sz="1800" b="1" dirty="0"/>
              <a:t>的融资</a:t>
            </a:r>
            <a:r>
              <a:rPr sz="1800" b="1" dirty="0"/>
              <a:t>管理，基于同业财务公司调研与借款单位客户服务意见反馈，财务公司特在司库资金结算系统上线“</a:t>
            </a:r>
            <a:r>
              <a:rPr sz="1800" b="1" u="sng" dirty="0"/>
              <a:t>贷款支付管理</a:t>
            </a:r>
            <a:r>
              <a:rPr sz="1800" b="1" dirty="0"/>
              <a:t>”功能模块，</a:t>
            </a:r>
            <a:r>
              <a:rPr lang="zh-CN" sz="1800" b="1" dirty="0"/>
              <a:t>借款单位在提交线下材料经财务公司审核通过后，即可使用该功能开展线上支付。</a:t>
            </a:r>
            <a:r>
              <a:rPr sz="1800" b="1" dirty="0"/>
              <a:t>通过</a:t>
            </a:r>
            <a:r>
              <a:rPr lang="zh-CN" sz="1800" b="1" dirty="0"/>
              <a:t>该功能实现</a:t>
            </a:r>
            <a:r>
              <a:rPr sz="1800" b="1" dirty="0"/>
              <a:t>：</a:t>
            </a:r>
            <a:endParaRPr sz="1800" b="1" dirty="0"/>
          </a:p>
        </p:txBody>
      </p:sp>
      <p:pic>
        <p:nvPicPr>
          <p:cNvPr id="4" name="图片 3"/>
          <p:cNvPicPr>
            <a:picLocks noChangeAspect="1"/>
          </p:cNvPicPr>
          <p:nvPr/>
        </p:nvPicPr>
        <p:blipFill>
          <a:blip r:embed="rId1"/>
          <a:stretch>
            <a:fillRect/>
          </a:stretch>
        </p:blipFill>
        <p:spPr>
          <a:xfrm>
            <a:off x="8473440" y="2432685"/>
            <a:ext cx="3272155" cy="1609725"/>
          </a:xfrm>
          <a:prstGeom prst="rect">
            <a:avLst/>
          </a:prstGeom>
        </p:spPr>
      </p:pic>
      <p:pic>
        <p:nvPicPr>
          <p:cNvPr id="5" name="图片 4"/>
          <p:cNvPicPr>
            <a:picLocks noChangeAspect="1"/>
          </p:cNvPicPr>
          <p:nvPr/>
        </p:nvPicPr>
        <p:blipFill>
          <a:blip r:embed="rId2"/>
          <a:stretch>
            <a:fillRect/>
          </a:stretch>
        </p:blipFill>
        <p:spPr>
          <a:xfrm>
            <a:off x="8580120" y="4548505"/>
            <a:ext cx="3272790" cy="2170430"/>
          </a:xfrm>
          <a:prstGeom prst="rect">
            <a:avLst/>
          </a:prstGeom>
        </p:spPr>
      </p:pic>
      <p:sp>
        <p:nvSpPr>
          <p:cNvPr id="2" name="文本框 1"/>
          <p:cNvSpPr txBox="1"/>
          <p:nvPr/>
        </p:nvSpPr>
        <p:spPr>
          <a:xfrm>
            <a:off x="277495" y="4356735"/>
            <a:ext cx="8072120" cy="1518920"/>
          </a:xfrm>
          <a:prstGeom prst="rect">
            <a:avLst/>
          </a:prstGeom>
          <a:noFill/>
        </p:spPr>
        <p:txBody>
          <a:bodyPr wrap="square" rtlCol="0">
            <a:no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285750" indent="-285750">
              <a:lnSpc>
                <a:spcPct val="150000"/>
              </a:lnSpc>
              <a:buFont typeface="Wingdings" panose="05000000000000000000" charset="0"/>
              <a:buChar char="p"/>
            </a:pPr>
            <a:r>
              <a:rPr sz="1600" dirty="0">
                <a:sym typeface="+mn-ea"/>
              </a:rPr>
              <a:t>风险防范：嵌入金额限制和用途白名单，禁止违规支付行为，防范挪用风险；</a:t>
            </a:r>
            <a:endParaRPr sz="1600" dirty="0"/>
          </a:p>
          <a:p>
            <a:pPr indent="0">
              <a:lnSpc>
                <a:spcPct val="150000"/>
              </a:lnSpc>
              <a:buFont typeface="Wingdings" panose="05000000000000000000" charset="0"/>
              <a:buNone/>
            </a:pPr>
            <a:r>
              <a:rPr lang="zh-CN" sz="1600" dirty="0">
                <a:solidFill>
                  <a:srgbClr val="C00000"/>
                </a:solidFill>
                <a:sym typeface="+mn-ea"/>
              </a:rPr>
              <a:t>当</a:t>
            </a:r>
            <a:r>
              <a:rPr sz="1600" dirty="0">
                <a:solidFill>
                  <a:srgbClr val="C00000"/>
                </a:solidFill>
                <a:sym typeface="+mn-ea"/>
              </a:rPr>
              <a:t>付款对象为同户名划转；付款金额大于1000万元；付款用途选择了“申请落地处理”；</a:t>
            </a:r>
            <a:r>
              <a:rPr lang="zh-CN" sz="1600" dirty="0">
                <a:solidFill>
                  <a:srgbClr val="C00000"/>
                </a:solidFill>
                <a:sym typeface="+mn-ea"/>
              </a:rPr>
              <a:t>触发</a:t>
            </a:r>
            <a:r>
              <a:rPr sz="1600" dirty="0">
                <a:solidFill>
                  <a:srgbClr val="C00000"/>
                </a:solidFill>
                <a:sym typeface="+mn-ea"/>
              </a:rPr>
              <a:t>化整为零支付监控</a:t>
            </a:r>
            <a:r>
              <a:rPr lang="zh-CN" sz="1600" dirty="0">
                <a:solidFill>
                  <a:srgbClr val="C00000"/>
                </a:solidFill>
                <a:sym typeface="+mn-ea"/>
              </a:rPr>
              <a:t>（即付款</a:t>
            </a:r>
            <a:r>
              <a:rPr sz="1600" dirty="0">
                <a:solidFill>
                  <a:srgbClr val="C00000"/>
                </a:solidFill>
                <a:sym typeface="+mn-ea"/>
              </a:rPr>
              <a:t>金额小于等于1000万元，</a:t>
            </a:r>
            <a:r>
              <a:rPr lang="zh-CN" sz="1600" dirty="0">
                <a:solidFill>
                  <a:srgbClr val="C00000"/>
                </a:solidFill>
                <a:sym typeface="+mn-ea"/>
              </a:rPr>
              <a:t>但</a:t>
            </a:r>
            <a:r>
              <a:rPr sz="1600" dirty="0">
                <a:solidFill>
                  <a:srgbClr val="C00000"/>
                </a:solidFill>
                <a:sym typeface="+mn-ea"/>
              </a:rPr>
              <a:t>一个月内向同一个付对象累计付款达1000万元</a:t>
            </a:r>
            <a:r>
              <a:rPr lang="zh-CN" sz="1600" dirty="0">
                <a:solidFill>
                  <a:srgbClr val="C00000"/>
                </a:solidFill>
                <a:sym typeface="+mn-ea"/>
              </a:rPr>
              <a:t>），</a:t>
            </a:r>
            <a:r>
              <a:rPr lang="zh-CN" sz="1600" dirty="0">
                <a:solidFill>
                  <a:srgbClr val="C00000"/>
                </a:solidFill>
                <a:sym typeface="+mn-ea"/>
              </a:rPr>
              <a:t>进行</a:t>
            </a:r>
            <a:r>
              <a:rPr lang="zh-CN" sz="1600" b="1" i="1" u="sng" dirty="0">
                <a:solidFill>
                  <a:srgbClr val="C00000"/>
                </a:solidFill>
                <a:sym typeface="+mn-ea"/>
              </a:rPr>
              <a:t>受托</a:t>
            </a:r>
            <a:r>
              <a:rPr sz="1600" b="1" i="1" u="sng" dirty="0">
                <a:solidFill>
                  <a:srgbClr val="C00000"/>
                </a:solidFill>
                <a:sym typeface="+mn-ea"/>
              </a:rPr>
              <a:t>支付</a:t>
            </a:r>
            <a:r>
              <a:rPr lang="zh-CN" sz="1600" b="1" i="1" u="sng" dirty="0">
                <a:solidFill>
                  <a:srgbClr val="C00000"/>
                </a:solidFill>
                <a:sym typeface="+mn-ea"/>
              </a:rPr>
              <a:t>模式</a:t>
            </a:r>
            <a:r>
              <a:rPr lang="en-US" altLang="zh-CN" sz="1600" b="1" i="1" u="sng" dirty="0">
                <a:solidFill>
                  <a:srgbClr val="C00000"/>
                </a:solidFill>
                <a:sym typeface="+mn-ea"/>
              </a:rPr>
              <a:t> </a:t>
            </a:r>
            <a:r>
              <a:rPr lang="zh-CN" sz="1600" dirty="0">
                <a:solidFill>
                  <a:srgbClr val="C00000"/>
                </a:solidFill>
                <a:sym typeface="+mn-ea"/>
              </a:rPr>
              <a:t>下付款，支付任务自动推送至财务公司客户经理落地审批</a:t>
            </a:r>
            <a:r>
              <a:rPr lang="zh-CN" altLang="en-US" sz="1600" dirty="0">
                <a:gradFill>
                  <a:gsLst>
                    <a:gs pos="0">
                      <a:srgbClr val="E30000"/>
                    </a:gs>
                    <a:gs pos="100000">
                      <a:srgbClr val="760303"/>
                    </a:gs>
                  </a:gsLst>
                  <a:lin scaled="0"/>
                </a:gradFill>
                <a:sym typeface="+mn-ea"/>
              </a:rPr>
              <a:t>；</a:t>
            </a:r>
            <a:endParaRPr sz="1600" dirty="0">
              <a:gradFill>
                <a:gsLst>
                  <a:gs pos="0">
                    <a:srgbClr val="E30000"/>
                  </a:gs>
                  <a:gs pos="100000">
                    <a:srgbClr val="760303"/>
                  </a:gs>
                </a:gsLst>
                <a:lin scaled="0"/>
              </a:gradFill>
            </a:endParaRPr>
          </a:p>
          <a:p>
            <a:pPr indent="0">
              <a:lnSpc>
                <a:spcPct val="150000"/>
              </a:lnSpc>
              <a:buFont typeface="Wingdings" panose="05000000000000000000" charset="0"/>
              <a:buNone/>
            </a:pPr>
            <a:endParaRPr lang="zh-CN" sz="1600" dirty="0">
              <a:solidFill>
                <a:srgbClr val="C00000"/>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p:nvPr/>
        </p:nvSpPr>
        <p:spPr>
          <a:xfrm>
            <a:off x="490383" y="230623"/>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一</a:t>
            </a:r>
            <a:endParaRPr lang="en-US" altLang="zh-CN" sz="2000" dirty="0">
              <a:cs typeface="+mn-ea"/>
              <a:sym typeface="+mn-lt"/>
            </a:endParaRPr>
          </a:p>
        </p:txBody>
      </p:sp>
      <p:sp>
        <p:nvSpPr>
          <p:cNvPr id="28" name="TextBox 22"/>
          <p:cNvSpPr txBox="1"/>
          <p:nvPr/>
        </p:nvSpPr>
        <p:spPr>
          <a:xfrm>
            <a:off x="1527870" y="230623"/>
            <a:ext cx="7704856" cy="478155"/>
          </a:xfrm>
          <a:prstGeom prst="rect">
            <a:avLst/>
          </a:prstGeom>
          <a:noFill/>
        </p:spPr>
        <p:txBody>
          <a:bodyPr wrap="square" rtlCol="0">
            <a:spAutoFit/>
          </a:bodyPr>
          <a:lstStyle/>
          <a:p>
            <a:pPr>
              <a:lnSpc>
                <a:spcPct val="90000"/>
              </a:lnSpc>
              <a:spcBef>
                <a:spcPts val="1000"/>
              </a:spcBef>
            </a:pPr>
            <a:r>
              <a:rPr lang="zh-CN" sz="2800" b="1" spc="600" dirty="0">
                <a:solidFill>
                  <a:srgbClr val="C00000"/>
                </a:solidFill>
                <a:latin typeface="+mn-lt"/>
                <a:ea typeface="+mn-ea"/>
                <a:cs typeface="+mn-ea"/>
                <a:sym typeface="+mn-lt"/>
              </a:rPr>
              <a:t>开展背景</a:t>
            </a:r>
            <a:endParaRPr lang="zh-CN" sz="2800" b="1" spc="600" dirty="0">
              <a:solidFill>
                <a:srgbClr val="C00000"/>
              </a:solidFill>
              <a:latin typeface="+mn-lt"/>
              <a:ea typeface="+mn-ea"/>
              <a:cs typeface="+mn-ea"/>
              <a:sym typeface="+mn-lt"/>
            </a:endParaRPr>
          </a:p>
        </p:txBody>
      </p:sp>
      <p:grpSp>
        <p:nvGrpSpPr>
          <p:cNvPr id="18" name="组合 17"/>
          <p:cNvGrpSpPr/>
          <p:nvPr/>
        </p:nvGrpSpPr>
        <p:grpSpPr>
          <a:xfrm>
            <a:off x="-1044624" y="620688"/>
            <a:ext cx="576064" cy="2448272"/>
            <a:chOff x="-1044624" y="620688"/>
            <a:chExt cx="576064" cy="2448272"/>
          </a:xfrm>
        </p:grpSpPr>
        <p:sp>
          <p:nvSpPr>
            <p:cNvPr id="19" name="矩形 1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371201" y="1038654"/>
            <a:ext cx="372660" cy="3726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554809" y="1238470"/>
            <a:ext cx="248440" cy="2484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7"/>
          <p:cNvSpPr txBox="1"/>
          <p:nvPr/>
        </p:nvSpPr>
        <p:spPr>
          <a:xfrm>
            <a:off x="859155" y="901700"/>
            <a:ext cx="11332845" cy="1337945"/>
          </a:xfrm>
          <a:prstGeom prst="rect">
            <a:avLst/>
          </a:prstGeom>
          <a:noFill/>
        </p:spPr>
        <p:txBody>
          <a:bodyPr wrap="square" rtlCol="0">
            <a:sp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en-US" sz="1800" b="1" dirty="0"/>
              <a:t>       </a:t>
            </a:r>
            <a:r>
              <a:rPr sz="1800" b="1" dirty="0"/>
              <a:t>为提升贷款支付效率，提供便捷资金结算操作，更好服务借款单位贷款管理，基于同业财务公司调研与借款单位客户服务意见反馈，财务公司特在司库资金结算系统上线“</a:t>
            </a:r>
            <a:r>
              <a:rPr sz="1800" b="1" u="sng" dirty="0"/>
              <a:t>贷款支付管理</a:t>
            </a:r>
            <a:r>
              <a:rPr sz="1800" b="1" dirty="0"/>
              <a:t>”功能模块，</a:t>
            </a:r>
            <a:r>
              <a:rPr lang="zh-CN" sz="1800" b="1" dirty="0"/>
              <a:t>借款单位在提交线下材料审核经财务公司审核通过后，即可使用该功能开展线上支付。</a:t>
            </a:r>
            <a:r>
              <a:rPr sz="1800" b="1" dirty="0"/>
              <a:t>通过该功能</a:t>
            </a:r>
            <a:r>
              <a:rPr lang="zh-CN" sz="1800" b="1" dirty="0"/>
              <a:t>实现</a:t>
            </a:r>
            <a:r>
              <a:rPr sz="1800" b="1" dirty="0"/>
              <a:t>：</a:t>
            </a:r>
            <a:endParaRPr sz="1800" b="1" dirty="0"/>
          </a:p>
        </p:txBody>
      </p:sp>
      <p:sp>
        <p:nvSpPr>
          <p:cNvPr id="3" name="文本框 2"/>
          <p:cNvSpPr txBox="1"/>
          <p:nvPr/>
        </p:nvSpPr>
        <p:spPr>
          <a:xfrm>
            <a:off x="225425" y="4296410"/>
            <a:ext cx="8072120" cy="1998980"/>
          </a:xfrm>
          <a:prstGeom prst="rect">
            <a:avLst/>
          </a:prstGeom>
          <a:noFill/>
        </p:spPr>
        <p:txBody>
          <a:bodyPr wrap="square" rtlCol="0">
            <a:no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indent="0">
              <a:lnSpc>
                <a:spcPct val="150000"/>
              </a:lnSpc>
              <a:buFont typeface="Wingdings" panose="05000000000000000000" charset="0"/>
              <a:buNone/>
            </a:pPr>
            <a:endParaRPr sz="1600" dirty="0">
              <a:solidFill>
                <a:srgbClr val="C00000"/>
              </a:solidFill>
              <a:sym typeface="+mn-ea"/>
            </a:endParaRPr>
          </a:p>
        </p:txBody>
      </p:sp>
      <p:pic>
        <p:nvPicPr>
          <p:cNvPr id="5" name="图片 4"/>
          <p:cNvPicPr>
            <a:picLocks noChangeAspect="1"/>
          </p:cNvPicPr>
          <p:nvPr/>
        </p:nvPicPr>
        <p:blipFill>
          <a:blip r:embed="rId1"/>
          <a:stretch>
            <a:fillRect/>
          </a:stretch>
        </p:blipFill>
        <p:spPr>
          <a:xfrm>
            <a:off x="8397240" y="2343785"/>
            <a:ext cx="3272790" cy="1953260"/>
          </a:xfrm>
          <a:prstGeom prst="rect">
            <a:avLst/>
          </a:prstGeom>
        </p:spPr>
      </p:pic>
      <p:sp>
        <p:nvSpPr>
          <p:cNvPr id="7" name="文本框 6"/>
          <p:cNvSpPr txBox="1"/>
          <p:nvPr/>
        </p:nvSpPr>
        <p:spPr>
          <a:xfrm>
            <a:off x="225425" y="2343785"/>
            <a:ext cx="8072120" cy="1602740"/>
          </a:xfrm>
          <a:prstGeom prst="rect">
            <a:avLst/>
          </a:prstGeom>
          <a:noFill/>
        </p:spPr>
        <p:txBody>
          <a:bodyPr wrap="square" rtlCol="0">
            <a:no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285750" indent="-285750">
              <a:lnSpc>
                <a:spcPct val="150000"/>
              </a:lnSpc>
              <a:buFont typeface="Wingdings" panose="05000000000000000000" charset="0"/>
              <a:buChar char="p"/>
            </a:pPr>
            <a:r>
              <a:rPr sz="1600" dirty="0">
                <a:sym typeface="+mn-ea"/>
              </a:rPr>
              <a:t>效率提升：小额高频支付客户自主操作，缩短支付时间提升支付效率；</a:t>
            </a:r>
            <a:endParaRPr sz="1600" dirty="0"/>
          </a:p>
          <a:p>
            <a:pPr indent="0">
              <a:lnSpc>
                <a:spcPct val="150000"/>
              </a:lnSpc>
              <a:buFont typeface="Wingdings" panose="05000000000000000000" charset="0"/>
              <a:buNone/>
            </a:pPr>
            <a:r>
              <a:rPr sz="1600" dirty="0">
                <a:solidFill>
                  <a:srgbClr val="C00000"/>
                </a:solidFill>
              </a:rPr>
              <a:t>付款对象非同名账户，付款用途范围符合贷款合同约定的贷款支出用途</a:t>
            </a:r>
            <a:r>
              <a:rPr lang="zh-CN" sz="1600" dirty="0">
                <a:solidFill>
                  <a:srgbClr val="C00000"/>
                </a:solidFill>
              </a:rPr>
              <a:t>（贷款用途前五个选项）</a:t>
            </a:r>
            <a:r>
              <a:rPr sz="1600" dirty="0">
                <a:solidFill>
                  <a:srgbClr val="C00000"/>
                </a:solidFill>
              </a:rPr>
              <a:t>，付款金额小于等于1000万元</a:t>
            </a:r>
            <a:r>
              <a:rPr lang="zh-CN" sz="1600" dirty="0">
                <a:solidFill>
                  <a:srgbClr val="C00000"/>
                </a:solidFill>
              </a:rPr>
              <a:t>的情况下，进行</a:t>
            </a:r>
            <a:r>
              <a:rPr lang="zh-CN" sz="1600" b="1" i="1" u="sng" dirty="0">
                <a:solidFill>
                  <a:srgbClr val="C00000"/>
                </a:solidFill>
              </a:rPr>
              <a:t>自主支付模式</a:t>
            </a:r>
            <a:r>
              <a:rPr lang="en-US" altLang="zh-CN" sz="1600" b="1" i="1" u="sng" dirty="0">
                <a:solidFill>
                  <a:srgbClr val="C00000"/>
                </a:solidFill>
              </a:rPr>
              <a:t> </a:t>
            </a:r>
            <a:r>
              <a:rPr lang="zh-CN" sz="1600" dirty="0">
                <a:solidFill>
                  <a:srgbClr val="C00000"/>
                </a:solidFill>
              </a:rPr>
              <a:t>下付款，支付任务不落地财务公司审核，直接支付；</a:t>
            </a:r>
            <a:endParaRPr lang="zh-CN" sz="1600" dirty="0">
              <a:solidFill>
                <a:srgbClr val="C00000"/>
              </a:solidFill>
            </a:endParaRPr>
          </a:p>
          <a:p>
            <a:pPr indent="0">
              <a:lnSpc>
                <a:spcPct val="150000"/>
              </a:lnSpc>
              <a:buFont typeface="Wingdings" panose="05000000000000000000" charset="0"/>
              <a:buNone/>
            </a:pPr>
            <a:endParaRPr sz="1600" dirty="0">
              <a:solidFill>
                <a:srgbClr val="C00000"/>
              </a:solidFill>
              <a:sym typeface="+mn-ea"/>
            </a:endParaRPr>
          </a:p>
        </p:txBody>
      </p:sp>
      <p:sp>
        <p:nvSpPr>
          <p:cNvPr id="9" name="文本框 8"/>
          <p:cNvSpPr txBox="1"/>
          <p:nvPr/>
        </p:nvSpPr>
        <p:spPr>
          <a:xfrm>
            <a:off x="225425" y="4375785"/>
            <a:ext cx="8072120" cy="1602740"/>
          </a:xfrm>
          <a:prstGeom prst="rect">
            <a:avLst/>
          </a:prstGeom>
          <a:noFill/>
        </p:spPr>
        <p:txBody>
          <a:bodyPr wrap="square" rtlCol="0">
            <a:noAutofit/>
          </a:bodyPr>
          <a:lstStyle>
            <a:defPPr>
              <a:defRPr lang="zh-CN"/>
            </a:defPPr>
            <a:lvl1pPr marL="0" defTabSz="914400" eaLnBrk="1" latinLnBrk="0" hangingPunct="1">
              <a:lnSpc>
                <a:spcPct val="150000"/>
              </a:lnSpc>
              <a:defRPr sz="2000">
                <a:latin typeface="微软雅黑" panose="020B0503020204020204" pitchFamily="34" charset="-122"/>
                <a:ea typeface="微软雅黑" panose="020B0503020204020204" pitchFamily="34" charset="-122"/>
                <a:cs typeface="+mn-ea"/>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285750" indent="-285750">
              <a:lnSpc>
                <a:spcPct val="150000"/>
              </a:lnSpc>
              <a:buFont typeface="Wingdings" panose="05000000000000000000" charset="0"/>
              <a:buChar char="p"/>
            </a:pPr>
            <a:r>
              <a:rPr sz="1600" dirty="0">
                <a:sym typeface="+mn-ea"/>
              </a:rPr>
              <a:t>统计便捷：打通贷款发放-支付-监控全链路数据，多维度统计信息开放可查；</a:t>
            </a:r>
            <a:endParaRPr sz="1600" dirty="0"/>
          </a:p>
          <a:p>
            <a:pPr indent="0">
              <a:lnSpc>
                <a:spcPct val="150000"/>
              </a:lnSpc>
              <a:buFont typeface="Wingdings" panose="05000000000000000000" charset="0"/>
              <a:buNone/>
            </a:pPr>
            <a:endParaRPr sz="1600" dirty="0">
              <a:solidFill>
                <a:srgbClr val="C00000"/>
              </a:solidFill>
              <a:sym typeface="+mn-ea"/>
            </a:endParaRPr>
          </a:p>
        </p:txBody>
      </p:sp>
      <p:pic>
        <p:nvPicPr>
          <p:cNvPr id="10" name="图片 9"/>
          <p:cNvPicPr>
            <a:picLocks noChangeAspect="1"/>
          </p:cNvPicPr>
          <p:nvPr/>
        </p:nvPicPr>
        <p:blipFill>
          <a:blip r:embed="rId2"/>
          <a:stretch>
            <a:fillRect/>
          </a:stretch>
        </p:blipFill>
        <p:spPr>
          <a:xfrm>
            <a:off x="8297545" y="4568190"/>
            <a:ext cx="2011680" cy="2095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52"/>
            <a:ext cx="3071664" cy="6859952"/>
            <a:chOff x="0" y="-1952"/>
            <a:chExt cx="3071664" cy="6859952"/>
          </a:xfrm>
        </p:grpSpPr>
        <p:sp>
          <p:nvSpPr>
            <p:cNvPr id="18" name="矩形 17"/>
            <p:cNvSpPr/>
            <p:nvPr/>
          </p:nvSpPr>
          <p:spPr>
            <a:xfrm>
              <a:off x="0" y="-1949"/>
              <a:ext cx="1260396" cy="68599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9" name="等腰三角形 18"/>
            <p:cNvSpPr/>
            <p:nvPr/>
          </p:nvSpPr>
          <p:spPr>
            <a:xfrm rot="5400000">
              <a:off x="-1268207" y="2518127"/>
              <a:ext cx="6859949" cy="1819792"/>
            </a:xfrm>
            <a:prstGeom prs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cxnSp>
        <p:nvCxnSpPr>
          <p:cNvPr id="20" name="直接连接符 19"/>
          <p:cNvCxnSpPr/>
          <p:nvPr/>
        </p:nvCxnSpPr>
        <p:spPr>
          <a:xfrm>
            <a:off x="1260396" y="-13986"/>
            <a:ext cx="1811268" cy="344201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251872" y="3428025"/>
            <a:ext cx="1819792" cy="34299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400" y="3075057"/>
            <a:ext cx="1362874" cy="707886"/>
          </a:xfrm>
          <a:prstGeom prst="rect">
            <a:avLst/>
          </a:prstGeom>
          <a:noFill/>
        </p:spPr>
        <p:txBody>
          <a:bodyPr wrap="none" rtlCol="0">
            <a:spAutoFit/>
          </a:bodyPr>
          <a:lstStyle/>
          <a:p>
            <a:pPr algn="ctr"/>
            <a:r>
              <a:rPr lang="zh-CN" altLang="en-US" sz="4000" b="1" dirty="0">
                <a:solidFill>
                  <a:srgbClr val="C00000"/>
                </a:solidFill>
                <a:latin typeface="+mn-lt"/>
                <a:ea typeface="+mn-ea"/>
                <a:cs typeface="+mn-ea"/>
                <a:sym typeface="+mn-lt"/>
              </a:rPr>
              <a:t>目 录</a:t>
            </a:r>
            <a:endParaRPr lang="zh-CN" altLang="en-US" sz="4000" b="1" dirty="0">
              <a:solidFill>
                <a:srgbClr val="C00000"/>
              </a:solidFill>
              <a:latin typeface="+mn-lt"/>
              <a:ea typeface="+mn-ea"/>
              <a:cs typeface="+mn-ea"/>
              <a:sym typeface="+mn-lt"/>
            </a:endParaRPr>
          </a:p>
        </p:txBody>
      </p:sp>
      <p:grpSp>
        <p:nvGrpSpPr>
          <p:cNvPr id="3" name="组合 2"/>
          <p:cNvGrpSpPr/>
          <p:nvPr/>
        </p:nvGrpSpPr>
        <p:grpSpPr>
          <a:xfrm>
            <a:off x="2982754" y="2474107"/>
            <a:ext cx="9158287" cy="536245"/>
            <a:chOff x="4378815" y="1412776"/>
            <a:chExt cx="7451377" cy="536245"/>
          </a:xfrm>
        </p:grpSpPr>
        <p:sp>
          <p:nvSpPr>
            <p:cNvPr id="16" name="平行四边形 1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二</a:t>
              </a:r>
              <a:endParaRPr lang="zh-CN" altLang="en-US" sz="2000" dirty="0">
                <a:cs typeface="+mn-ea"/>
                <a:sym typeface="+mn-lt"/>
              </a:endParaRPr>
            </a:p>
          </p:txBody>
        </p:sp>
        <p:sp>
          <p:nvSpPr>
            <p:cNvPr id="23" name="TextBox 22"/>
            <p:cNvSpPr txBox="1"/>
            <p:nvPr/>
          </p:nvSpPr>
          <p:spPr>
            <a:xfrm>
              <a:off x="5663951" y="1412776"/>
              <a:ext cx="6166241" cy="478155"/>
            </a:xfrm>
            <a:prstGeom prst="rect">
              <a:avLst/>
            </a:prstGeom>
            <a:noFill/>
          </p:spPr>
          <p:txBody>
            <a:bodyPr wrap="square" rtlCol="0">
              <a:noAutofit/>
            </a:bodyPr>
            <a:lstStyle/>
            <a:p>
              <a:pPr lvl="0" algn="l">
                <a:lnSpc>
                  <a:spcPct val="90000"/>
                </a:lnSpc>
                <a:spcBef>
                  <a:spcPts val="1000"/>
                </a:spcBef>
                <a:buClrTx/>
                <a:buSzTx/>
                <a:buFontTx/>
              </a:pPr>
              <a:r>
                <a:rPr lang="zh-CN" altLang="zh-CN" sz="2800" b="1" spc="600" dirty="0">
                  <a:solidFill>
                    <a:srgbClr val="C00000"/>
                  </a:solidFill>
                  <a:latin typeface="+mn-lt"/>
                  <a:ea typeface="+mn-ea"/>
                  <a:cs typeface="+mn-ea"/>
                  <a:sym typeface="+mn-lt"/>
                </a:rPr>
                <a:t>用户登录</a:t>
              </a:r>
              <a:endParaRPr lang="zh-CN" altLang="zh-CN" sz="2800" b="1" spc="600" dirty="0">
                <a:solidFill>
                  <a:srgbClr val="C00000"/>
                </a:solidFill>
                <a:latin typeface="+mn-lt"/>
                <a:ea typeface="+mn-ea"/>
                <a:cs typeface="+mn-ea"/>
                <a:sym typeface="+mn-lt"/>
              </a:endParaRPr>
            </a:p>
          </p:txBody>
        </p:sp>
        <p:cxnSp>
          <p:nvCxnSpPr>
            <p:cNvPr id="24" name="直接连接符 23"/>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982754" y="3769922"/>
            <a:ext cx="7637115" cy="536245"/>
            <a:chOff x="4378815" y="1412776"/>
            <a:chExt cx="6292565" cy="536245"/>
          </a:xfrm>
        </p:grpSpPr>
        <p:sp>
          <p:nvSpPr>
            <p:cNvPr id="35" name="平行四边形 3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dirty="0">
                  <a:cs typeface="+mn-ea"/>
                  <a:sym typeface="+mn-lt"/>
                </a:rPr>
                <a:t>三</a:t>
              </a:r>
              <a:endParaRPr lang="zh-CN" altLang="en-US" sz="2000" dirty="0">
                <a:cs typeface="+mn-ea"/>
                <a:sym typeface="+mn-lt"/>
              </a:endParaRPr>
            </a:p>
          </p:txBody>
        </p:sp>
        <p:sp>
          <p:nvSpPr>
            <p:cNvPr id="36"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sz="2800" b="1" spc="600" dirty="0">
                  <a:solidFill>
                    <a:schemeClr val="bg1">
                      <a:lumMod val="50000"/>
                    </a:schemeClr>
                  </a:solidFill>
                  <a:latin typeface="+mn-lt"/>
                  <a:ea typeface="+mn-ea"/>
                  <a:cs typeface="+mn-ea"/>
                  <a:sym typeface="+mn-lt"/>
                </a:rPr>
                <a:t>流贷支付业务</a:t>
              </a:r>
              <a:endParaRPr lang="zh-CN" altLang="zh-CN" sz="2800" b="1" spc="600" dirty="0">
                <a:solidFill>
                  <a:schemeClr val="bg1">
                    <a:lumMod val="50000"/>
                  </a:schemeClr>
                </a:solidFill>
                <a:latin typeface="+mn-lt"/>
                <a:ea typeface="+mn-ea"/>
                <a:cs typeface="+mn-ea"/>
                <a:sym typeface="+mn-lt"/>
              </a:endParaRPr>
            </a:p>
          </p:txBody>
        </p:sp>
        <p:cxnSp>
          <p:nvCxnSpPr>
            <p:cNvPr id="37" name="直接连接符 36"/>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044624" y="620688"/>
            <a:ext cx="576064" cy="2448272"/>
            <a:chOff x="-1044624" y="620688"/>
            <a:chExt cx="576064" cy="2448272"/>
          </a:xfrm>
        </p:grpSpPr>
        <p:sp>
          <p:nvSpPr>
            <p:cNvPr id="29" name="矩形 28"/>
            <p:cNvSpPr/>
            <p:nvPr/>
          </p:nvSpPr>
          <p:spPr>
            <a:xfrm>
              <a:off x="-1044624" y="620688"/>
              <a:ext cx="576064" cy="504056"/>
            </a:xfrm>
            <a:prstGeom prst="rect">
              <a:avLst/>
            </a:prstGeom>
            <a:solidFill>
              <a:srgbClr val="D74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44624" y="1268760"/>
              <a:ext cx="576064" cy="504056"/>
            </a:xfrm>
            <a:prstGeom prst="rect">
              <a:avLst/>
            </a:prstGeom>
            <a:solidFill>
              <a:srgbClr val="890E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044624" y="1916832"/>
              <a:ext cx="576064" cy="504056"/>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1044624" y="2564904"/>
              <a:ext cx="576064" cy="504056"/>
            </a:xfrm>
            <a:prstGeom prst="rect">
              <a:avLst/>
            </a:prstGeom>
            <a:solidFill>
              <a:srgbClr val="3A060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3020219" y="5172002"/>
            <a:ext cx="7637115" cy="536245"/>
            <a:chOff x="4378815" y="1412776"/>
            <a:chExt cx="6292565" cy="536245"/>
          </a:xfrm>
        </p:grpSpPr>
        <p:sp>
          <p:nvSpPr>
            <p:cNvPr id="6" name="平行四边形 5"/>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四</a:t>
              </a:r>
              <a:endParaRPr lang="zh-CN" altLang="en-US" sz="2000" dirty="0">
                <a:cs typeface="+mn-ea"/>
                <a:sym typeface="+mn-lt"/>
              </a:endParaRPr>
            </a:p>
          </p:txBody>
        </p:sp>
        <p:sp>
          <p:nvSpPr>
            <p:cNvPr id="7" name="TextBox 22"/>
            <p:cNvSpPr txBox="1"/>
            <p:nvPr/>
          </p:nvSpPr>
          <p:spPr>
            <a:xfrm>
              <a:off x="5663952" y="1412776"/>
              <a:ext cx="5007428" cy="478155"/>
            </a:xfrm>
            <a:prstGeom prst="rect">
              <a:avLst/>
            </a:prstGeom>
            <a:noFill/>
          </p:spPr>
          <p:txBody>
            <a:bodyPr wrap="square" rtlCol="0">
              <a:spAutoFit/>
            </a:bodyPr>
            <a:lstStyle/>
            <a:p>
              <a:pPr lvl="0" algn="l">
                <a:lnSpc>
                  <a:spcPct val="90000"/>
                </a:lnSpc>
                <a:spcBef>
                  <a:spcPts val="1000"/>
                </a:spcBef>
                <a:buClrTx/>
                <a:buSzTx/>
                <a:buFontTx/>
              </a:pPr>
              <a:r>
                <a:rPr lang="zh-CN" altLang="zh-CN" sz="2800" b="1" spc="600" dirty="0">
                  <a:solidFill>
                    <a:schemeClr val="bg1">
                      <a:lumMod val="50000"/>
                    </a:schemeClr>
                  </a:solidFill>
                  <a:latin typeface="+mn-lt"/>
                  <a:ea typeface="+mn-ea"/>
                  <a:cs typeface="+mn-ea"/>
                  <a:sym typeface="+mn-lt"/>
                </a:rPr>
                <a:t>基础设置</a:t>
              </a:r>
              <a:endParaRPr lang="zh-CN" sz="2800" b="1" spc="600" dirty="0">
                <a:solidFill>
                  <a:schemeClr val="bg1">
                    <a:lumMod val="50000"/>
                  </a:schemeClr>
                </a:solidFill>
                <a:latin typeface="+mn-lt"/>
                <a:ea typeface="+mn-ea"/>
                <a:cs typeface="+mn-ea"/>
                <a:sym typeface="+mn-lt"/>
              </a:endParaRPr>
            </a:p>
          </p:txBody>
        </p:sp>
        <p:cxnSp>
          <p:nvCxnSpPr>
            <p:cNvPr id="8" name="直接连接符 7"/>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071654" y="1254907"/>
            <a:ext cx="9158287" cy="536245"/>
            <a:chOff x="4378815" y="1412776"/>
            <a:chExt cx="7451377" cy="536245"/>
          </a:xfrm>
        </p:grpSpPr>
        <p:sp>
          <p:nvSpPr>
            <p:cNvPr id="15" name="平行四边形 14"/>
            <p:cNvSpPr/>
            <p:nvPr/>
          </p:nvSpPr>
          <p:spPr>
            <a:xfrm>
              <a:off x="4378815" y="1503725"/>
              <a:ext cx="752187" cy="445296"/>
            </a:xfrm>
            <a:prstGeom prst="parallelogram">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2000" dirty="0">
                  <a:cs typeface="+mn-ea"/>
                  <a:sym typeface="+mn-lt"/>
                </a:rPr>
                <a:t>一</a:t>
              </a:r>
              <a:endParaRPr lang="zh-CN" altLang="en-US" sz="2000" dirty="0">
                <a:cs typeface="+mn-ea"/>
                <a:sym typeface="+mn-lt"/>
              </a:endParaRPr>
            </a:p>
          </p:txBody>
        </p:sp>
        <p:sp>
          <p:nvSpPr>
            <p:cNvPr id="17" name="TextBox 22"/>
            <p:cNvSpPr txBox="1"/>
            <p:nvPr/>
          </p:nvSpPr>
          <p:spPr>
            <a:xfrm>
              <a:off x="5663951" y="1412776"/>
              <a:ext cx="6166241" cy="478155"/>
            </a:xfrm>
            <a:prstGeom prst="rect">
              <a:avLst/>
            </a:prstGeom>
            <a:noFill/>
          </p:spPr>
          <p:txBody>
            <a:bodyPr wrap="square" rtlCol="0">
              <a:noAutofit/>
            </a:bodyPr>
            <a:p>
              <a:pPr lvl="0" algn="l">
                <a:lnSpc>
                  <a:spcPct val="90000"/>
                </a:lnSpc>
                <a:spcBef>
                  <a:spcPts val="1000"/>
                </a:spcBef>
                <a:buClrTx/>
                <a:buSzTx/>
                <a:buFontTx/>
              </a:pPr>
              <a:r>
                <a:rPr lang="zh-CN" altLang="en-US" sz="2800" b="1" spc="600" dirty="0">
                  <a:solidFill>
                    <a:schemeClr val="bg1">
                      <a:lumMod val="50000"/>
                    </a:schemeClr>
                  </a:solidFill>
                  <a:latin typeface="+mn-lt"/>
                  <a:ea typeface="+mn-ea"/>
                  <a:cs typeface="+mn-ea"/>
                  <a:sym typeface="+mn-lt"/>
                </a:rPr>
                <a:t>开展背景</a:t>
              </a:r>
              <a:endParaRPr lang="zh-CN" altLang="en-US" sz="2800" b="1" spc="600" dirty="0">
                <a:solidFill>
                  <a:schemeClr val="bg1">
                    <a:lumMod val="50000"/>
                  </a:schemeClr>
                </a:solidFill>
                <a:latin typeface="+mn-lt"/>
                <a:ea typeface="+mn-ea"/>
                <a:cs typeface="+mn-ea"/>
                <a:sym typeface="+mn-lt"/>
              </a:endParaRPr>
            </a:p>
          </p:txBody>
        </p:sp>
        <p:cxnSp>
          <p:nvCxnSpPr>
            <p:cNvPr id="22" name="直接连接符 21"/>
            <p:cNvCxnSpPr/>
            <p:nvPr/>
          </p:nvCxnSpPr>
          <p:spPr>
            <a:xfrm>
              <a:off x="5711468" y="1897890"/>
              <a:ext cx="3456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tags/tag1.xml><?xml version="1.0" encoding="utf-8"?>
<p:tagLst xmlns:p="http://schemas.openxmlformats.org/presentationml/2006/main">
  <p:tag name="ISLIDE.PICTURE" val="#557514;"/>
</p:tagLst>
</file>

<file path=ppt/tags/tag2.xml><?xml version="1.0" encoding="utf-8"?>
<p:tagLst xmlns:p="http://schemas.openxmlformats.org/presentationml/2006/main">
  <p:tag name="KSO_WPP_MARK_KEY" val="95d19bee-35c9-4dbe-ab02-04ec3b399d43"/>
  <p:tag name="COMMONDATA" val="eyJoZGlkIjoiNWNkNDFjMmFiZDJlMWY3NDE2NzgyMDE1NDYwODE2NmYifQ=="/>
</p:tagLst>
</file>

<file path=ppt/theme/theme1.xml><?xml version="1.0" encoding="utf-8"?>
<a:theme xmlns:a="http://schemas.openxmlformats.org/drawingml/2006/main" name="航空工业ppt模板1​​">
  <a:themeElements>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fontScheme name="sycpayqj">
      <a:majorFont>
        <a:latin typeface=""/>
        <a:ea typeface="微软雅黑"/>
        <a:cs typeface=""/>
      </a:majorFont>
      <a:minorFont>
        <a:latin typeface=""/>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5.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ppt/theme/themeOverride6.xml><?xml version="1.0" encoding="utf-8"?>
<a:themeOverride xmlns:a="http://schemas.openxmlformats.org/drawingml/2006/main">
  <a:clrScheme name="Office 主题​​">
    <a:dk1>
      <a:srgbClr val="000000"/>
    </a:dk1>
    <a:lt1>
      <a:srgbClr val="FFFFFF"/>
    </a:lt1>
    <a:dk2>
      <a:srgbClr val="778495"/>
    </a:dk2>
    <a:lt2>
      <a:srgbClr val="F0F0F0"/>
    </a:lt2>
    <a:accent1>
      <a:srgbClr val="6E1B09"/>
    </a:accent1>
    <a:accent2>
      <a:srgbClr val="D22C2C"/>
    </a:accent2>
    <a:accent3>
      <a:srgbClr val="F07249"/>
    </a:accent3>
    <a:accent4>
      <a:srgbClr val="5D5F5C"/>
    </a:accent4>
    <a:accent5>
      <a:srgbClr val="393A3C"/>
    </a:accent5>
    <a:accent6>
      <a:srgbClr val="A7A7A7"/>
    </a:accent6>
    <a:hlink>
      <a:srgbClr val="FBE0B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6120</Words>
  <Application>WPS 演示</Application>
  <PresentationFormat>宽屏</PresentationFormat>
  <Paragraphs>604</Paragraphs>
  <Slides>44</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Arial</vt:lpstr>
      <vt:lpstr>宋体</vt:lpstr>
      <vt:lpstr>Wingdings</vt:lpstr>
      <vt:lpstr>微软雅黑</vt:lpstr>
      <vt:lpstr>Wingdings</vt:lpstr>
      <vt:lpstr>Arial Unicode MS</vt:lpstr>
      <vt:lpstr>Calibri</vt:lpstr>
      <vt:lpstr>航空工业ppt模板1​​</vt:lpstr>
      <vt:lpstr>司库资金结算系统流贷支付管理 操作培训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JS 小程</dc:creator>
  <cp:lastModifiedBy>张雨溪</cp:lastModifiedBy>
  <cp:revision>2230</cp:revision>
  <cp:lastPrinted>2019-10-17T02:29:00Z</cp:lastPrinted>
  <dcterms:created xsi:type="dcterms:W3CDTF">2013-01-03T05:04:00Z</dcterms:created>
  <dcterms:modified xsi:type="dcterms:W3CDTF">2025-10-22T06:18:18Z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3401E81924EC462E8CB1BDE86F74FF88</vt:lpwstr>
  </property>
  <property fmtid="{D5CDD505-2E9C-101B-9397-08002B2CF9AE}" pid="3" name="KSOProductBuildVer">
    <vt:lpwstr>2052-11.8.2.12085</vt:lpwstr>
  </property>
</Properties>
</file>